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275" r:id="rId3"/>
    <p:sldId id="257" r:id="rId4"/>
    <p:sldId id="259" r:id="rId5"/>
    <p:sldId id="258" r:id="rId6"/>
    <p:sldId id="260" r:id="rId7"/>
    <p:sldId id="261" r:id="rId8"/>
    <p:sldId id="262" r:id="rId9"/>
    <p:sldId id="263" r:id="rId10"/>
    <p:sldId id="264" r:id="rId11"/>
    <p:sldId id="266" r:id="rId12"/>
    <p:sldId id="268" r:id="rId13"/>
    <p:sldId id="269" r:id="rId14"/>
    <p:sldId id="270" r:id="rId15"/>
    <p:sldId id="271" r:id="rId16"/>
    <p:sldId id="272" r:id="rId17"/>
    <p:sldId id="273" r:id="rId18"/>
    <p:sldId id="274" r:id="rId19"/>
    <p:sldId id="276" r:id="rId20"/>
    <p:sldId id="279" r:id="rId21"/>
    <p:sldId id="280" r:id="rId22"/>
    <p:sldId id="281" r:id="rId23"/>
    <p:sldId id="282" r:id="rId24"/>
    <p:sldId id="283" r:id="rId25"/>
    <p:sldId id="284" r:id="rId26"/>
    <p:sldId id="285" r:id="rId27"/>
    <p:sldId id="286" r:id="rId28"/>
    <p:sldId id="287" r:id="rId29"/>
    <p:sldId id="288" r:id="rId30"/>
    <p:sldId id="291" r:id="rId31"/>
    <p:sldId id="292" r:id="rId32"/>
    <p:sldId id="293" r:id="rId33"/>
    <p:sldId id="317" r:id="rId34"/>
    <p:sldId id="294" r:id="rId35"/>
    <p:sldId id="295" r:id="rId36"/>
    <p:sldId id="296" r:id="rId37"/>
    <p:sldId id="297" r:id="rId38"/>
    <p:sldId id="298" r:id="rId39"/>
    <p:sldId id="299" r:id="rId40"/>
    <p:sldId id="277" r:id="rId41"/>
    <p:sldId id="318" r:id="rId42"/>
    <p:sldId id="319" r:id="rId43"/>
    <p:sldId id="278" r:id="rId44"/>
    <p:sldId id="302" r:id="rId45"/>
    <p:sldId id="303" r:id="rId46"/>
    <p:sldId id="304" r:id="rId47"/>
    <p:sldId id="305" r:id="rId48"/>
    <p:sldId id="306" r:id="rId49"/>
    <p:sldId id="308" r:id="rId50"/>
    <p:sldId id="309" r:id="rId51"/>
    <p:sldId id="310" r:id="rId52"/>
    <p:sldId id="314" r:id="rId53"/>
    <p:sldId id="316"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528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08B25-2624-4C98-974C-D3FE951FBA0F}" type="datetimeFigureOut">
              <a:rPr lang="en-US" smtClean="0"/>
              <a:t>10/11/2017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0DF4B-90B3-49D3-A288-62B8ADFDA6D4}" type="slidenum">
              <a:rPr lang="en-US" smtClean="0"/>
              <a:t>‹#›</a:t>
            </a:fld>
            <a:endParaRPr lang="en-US"/>
          </a:p>
        </p:txBody>
      </p:sp>
    </p:spTree>
    <p:extLst>
      <p:ext uri="{BB962C8B-B14F-4D97-AF65-F5344CB8AC3E}">
        <p14:creationId xmlns:p14="http://schemas.microsoft.com/office/powerpoint/2010/main" val="2036094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(e.g. </a:t>
            </a:r>
            <a:r>
              <a:rPr lang="en-GB" dirty="0"/>
              <a:t>“… the construction of improvements to the land, particulars of which include the design, supply, and construction of a building known as the Acme Corp. Headquarters, including the foundation, slabs, and steel building structure and the provision of all materials and services incidental thereto, which work was done for and which materials were furnished for…”</a:t>
            </a:r>
            <a:endParaRPr lang="en-US" dirty="0"/>
          </a:p>
        </p:txBody>
      </p:sp>
      <p:sp>
        <p:nvSpPr>
          <p:cNvPr id="4" name="Slide Number Placeholder 3"/>
          <p:cNvSpPr>
            <a:spLocks noGrp="1"/>
          </p:cNvSpPr>
          <p:nvPr>
            <p:ph type="sldNum" sz="quarter" idx="10"/>
          </p:nvPr>
        </p:nvSpPr>
        <p:spPr/>
        <p:txBody>
          <a:bodyPr/>
          <a:lstStyle/>
          <a:p>
            <a:fld id="{4310DF4B-90B3-49D3-A288-62B8ADFDA6D4}" type="slidenum">
              <a:rPr lang="en-US" smtClean="0"/>
              <a:t>28</a:t>
            </a:fld>
            <a:endParaRPr lang="en-US"/>
          </a:p>
        </p:txBody>
      </p:sp>
    </p:spTree>
    <p:extLst>
      <p:ext uri="{BB962C8B-B14F-4D97-AF65-F5344CB8AC3E}">
        <p14:creationId xmlns:p14="http://schemas.microsoft.com/office/powerpoint/2010/main" val="2402509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a:xfrm>
            <a:off x="3623733" y="6117336"/>
            <a:ext cx="3609438" cy="365125"/>
          </a:xfrm>
        </p:spPr>
        <p:txBody>
          <a:bodyPr/>
          <a:lstStyle/>
          <a:p>
            <a:endParaRPr lang="en-CA"/>
          </a:p>
        </p:txBody>
      </p:sp>
      <p:sp>
        <p:nvSpPr>
          <p:cNvPr id="6" name="Slide Number Placeholder 5"/>
          <p:cNvSpPr>
            <a:spLocks noGrp="1"/>
          </p:cNvSpPr>
          <p:nvPr>
            <p:ph type="sldNum" sz="quarter" idx="12"/>
          </p:nvPr>
        </p:nvSpPr>
        <p:spPr>
          <a:xfrm>
            <a:off x="8275320" y="6117336"/>
            <a:ext cx="411480" cy="365125"/>
          </a:xfrm>
        </p:spPr>
        <p:txBody>
          <a:bodyPr/>
          <a:lstStyle/>
          <a:p>
            <a:fld id="{E305DEE1-8C18-43B2-9FA9-0A732C9CB555}" type="slidenum">
              <a:rPr lang="en-CA" smtClean="0"/>
              <a:t>‹#›</a:t>
            </a:fld>
            <a:endParaRPr lang="en-CA"/>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88316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4EB99A-7CDE-4094-B007-2F38EDE72BA8}" type="datetimeFigureOut">
              <a:rPr lang="en-CA" smtClean="0"/>
              <a:t>2017-10-11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869651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1602620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4012559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3873522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618979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1883451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476668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262935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a:xfrm>
            <a:off x="1972647" y="6108173"/>
            <a:ext cx="5314517" cy="365125"/>
          </a:xfrm>
        </p:spPr>
        <p:txBody>
          <a:bodyPr/>
          <a:lstStyle/>
          <a:p>
            <a:endParaRPr lang="en-CA"/>
          </a:p>
        </p:txBody>
      </p:sp>
      <p:sp>
        <p:nvSpPr>
          <p:cNvPr id="6" name="Slide Number Placeholder 5"/>
          <p:cNvSpPr>
            <a:spLocks noGrp="1"/>
          </p:cNvSpPr>
          <p:nvPr>
            <p:ph type="sldNum" sz="quarter" idx="12"/>
          </p:nvPr>
        </p:nvSpPr>
        <p:spPr>
          <a:xfrm>
            <a:off x="8258967" y="6108173"/>
            <a:ext cx="427833" cy="365125"/>
          </a:xfrm>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304413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4EB99A-7CDE-4094-B007-2F38EDE72BA8}" type="datetimeFigureOut">
              <a:rPr lang="en-CA" smtClean="0"/>
              <a:t>2017-10-11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8273317" y="6116070"/>
            <a:ext cx="413483" cy="365125"/>
          </a:xfrm>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67332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4EB99A-7CDE-4094-B007-2F38EDE72BA8}" type="datetimeFigureOut">
              <a:rPr lang="en-CA" smtClean="0"/>
              <a:t>2017-10-11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65890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4EB99A-7CDE-4094-B007-2F38EDE72BA8}" type="datetimeFigureOut">
              <a:rPr lang="en-CA" smtClean="0"/>
              <a:t>2017-10-11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59773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4EB99A-7CDE-4094-B007-2F38EDE72BA8}" type="datetimeFigureOut">
              <a:rPr lang="en-CA" smtClean="0"/>
              <a:t>2017-10-11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202175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EB99A-7CDE-4094-B007-2F38EDE72BA8}" type="datetimeFigureOut">
              <a:rPr lang="en-CA" smtClean="0"/>
              <a:t>2017-10-11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370362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4EB99A-7CDE-4094-B007-2F38EDE72BA8}" type="datetimeFigureOut">
              <a:rPr lang="en-CA" smtClean="0"/>
              <a:t>2017-10-11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545444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4EB99A-7CDE-4094-B007-2F38EDE72BA8}" type="datetimeFigureOut">
              <a:rPr lang="en-CA" smtClean="0"/>
              <a:t>2017-10-11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05DEE1-8C18-43B2-9FA9-0A732C9CB555}" type="slidenum">
              <a:rPr lang="en-CA" smtClean="0"/>
              <a:t>‹#›</a:t>
            </a:fld>
            <a:endParaRPr lang="en-CA"/>
          </a:p>
        </p:txBody>
      </p:sp>
    </p:spTree>
    <p:extLst>
      <p:ext uri="{BB962C8B-B14F-4D97-AF65-F5344CB8AC3E}">
        <p14:creationId xmlns:p14="http://schemas.microsoft.com/office/powerpoint/2010/main" val="321503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84EB99A-7CDE-4094-B007-2F38EDE72BA8}" type="datetimeFigureOut">
              <a:rPr lang="en-CA" smtClean="0"/>
              <a:t>2017-10-11</a:t>
            </a:fld>
            <a:endParaRPr lang="en-CA"/>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305DEE1-8C18-43B2-9FA9-0A732C9CB555}" type="slidenum">
              <a:rPr lang="en-CA" smtClean="0"/>
              <a:t>‹#›</a:t>
            </a:fld>
            <a:endParaRPr lang="en-CA"/>
          </a:p>
        </p:txBody>
      </p:sp>
    </p:spTree>
    <p:extLst>
      <p:ext uri="{BB962C8B-B14F-4D97-AF65-F5344CB8AC3E}">
        <p14:creationId xmlns:p14="http://schemas.microsoft.com/office/powerpoint/2010/main" val="422211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normAutofit/>
          </a:bodyPr>
          <a:lstStyle/>
          <a:p>
            <a:r>
              <a:rPr lang="en-CA" sz="4400" dirty="0"/>
              <a:t>The Alberta </a:t>
            </a:r>
            <a:r>
              <a:rPr lang="en-CA" sz="4400" i="1" dirty="0"/>
              <a:t>Builders’ Lien Act</a:t>
            </a:r>
            <a:br>
              <a:rPr lang="en-CA" i="1" dirty="0"/>
            </a:br>
            <a:r>
              <a:rPr lang="en-CA" sz="3000" dirty="0"/>
              <a:t>An overview and update</a:t>
            </a:r>
          </a:p>
        </p:txBody>
      </p:sp>
      <p:sp>
        <p:nvSpPr>
          <p:cNvPr id="3" name="Subtitle 2"/>
          <p:cNvSpPr>
            <a:spLocks noGrp="1"/>
          </p:cNvSpPr>
          <p:nvPr>
            <p:ph type="subTitle" idx="1"/>
          </p:nvPr>
        </p:nvSpPr>
        <p:spPr>
          <a:xfrm>
            <a:off x="1403648" y="2636912"/>
            <a:ext cx="6400800" cy="1752600"/>
          </a:xfrm>
        </p:spPr>
        <p:txBody>
          <a:bodyPr/>
          <a:lstStyle/>
          <a:p>
            <a:r>
              <a:rPr lang="en-CA" b="1" dirty="0">
                <a:solidFill>
                  <a:schemeClr val="tx1"/>
                </a:solidFill>
              </a:rPr>
              <a:t>D. Grant Watson, B.A., LL.B.</a:t>
            </a:r>
          </a:p>
          <a:p>
            <a:endParaRPr lang="en-CA" dirty="0"/>
          </a:p>
        </p:txBody>
      </p:sp>
      <p:pic>
        <p:nvPicPr>
          <p:cNvPr id="8" name="Picture 7">
            <a:extLst>
              <a:ext uri="{FF2B5EF4-FFF2-40B4-BE49-F238E27FC236}">
                <a16:creationId xmlns:a16="http://schemas.microsoft.com/office/drawing/2014/main" id="{807FD090-4924-40A6-BC05-9D40205F0C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3110239"/>
            <a:ext cx="4572002" cy="1263735"/>
          </a:xfrm>
          <a:prstGeom prst="rect">
            <a:avLst/>
          </a:prstGeom>
        </p:spPr>
      </p:pic>
    </p:spTree>
    <p:extLst>
      <p:ext uri="{BB962C8B-B14F-4D97-AF65-F5344CB8AC3E}">
        <p14:creationId xmlns:p14="http://schemas.microsoft.com/office/powerpoint/2010/main" val="221999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p:txBody>
          <a:bodyPr>
            <a:normAutofit/>
          </a:bodyPr>
          <a:lstStyle/>
          <a:p>
            <a:pPr marL="0" indent="0">
              <a:buNone/>
            </a:pPr>
            <a:r>
              <a:rPr lang="en-CA" b="1" dirty="0"/>
              <a:t>Material Suppliers</a:t>
            </a:r>
          </a:p>
          <a:p>
            <a:r>
              <a:rPr lang="en-CA" sz="2400" dirty="0"/>
              <a:t>Contract terms are important; if a material supplier wants to claim a lien it would be best that the supply agreement references the particular project</a:t>
            </a:r>
          </a:p>
          <a:p>
            <a:pPr lvl="0"/>
            <a:endParaRPr lang="en-CA" sz="2400" dirty="0"/>
          </a:p>
          <a:p>
            <a:pPr marL="0" indent="0">
              <a:buNone/>
            </a:pPr>
            <a:endParaRPr lang="en-CA" dirty="0"/>
          </a:p>
        </p:txBody>
      </p:sp>
    </p:spTree>
    <p:extLst>
      <p:ext uri="{BB962C8B-B14F-4D97-AF65-F5344CB8AC3E}">
        <p14:creationId xmlns:p14="http://schemas.microsoft.com/office/powerpoint/2010/main" val="34316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b="1" dirty="0"/>
              <a:t>Lessors of Equipment</a:t>
            </a:r>
          </a:p>
          <a:p>
            <a:pPr marL="0" indent="0">
              <a:buNone/>
            </a:pPr>
            <a:r>
              <a:rPr lang="en-CA" sz="2400" b="1" i="1" dirty="0"/>
              <a:t>6(4)</a:t>
            </a:r>
            <a:r>
              <a:rPr lang="en-CA" sz="2400" i="1" dirty="0"/>
              <a:t>  …a person who rents equipment to an owner, contractor or subcontractor is, while the equipment is on the contract site or in the immediate vicinity … has a lien for reasonable and just rental of the equipment while it is used or is reasonably required to be available for the purpose of the work.</a:t>
            </a:r>
          </a:p>
          <a:p>
            <a:pPr marL="0" indent="0">
              <a:buNone/>
            </a:pPr>
            <a:endParaRPr lang="en-CA" sz="2400" dirty="0"/>
          </a:p>
          <a:p>
            <a:r>
              <a:rPr lang="en-CA" sz="2400" dirty="0"/>
              <a:t>The rental contract should make reference to the project – general rental for various uses won’t do it</a:t>
            </a:r>
          </a:p>
          <a:p>
            <a:pPr lvl="0"/>
            <a:endParaRPr lang="en-CA" sz="2400" dirty="0"/>
          </a:p>
          <a:p>
            <a:pPr marL="0" indent="0">
              <a:buNone/>
            </a:pPr>
            <a:endParaRPr lang="en-CA" dirty="0"/>
          </a:p>
        </p:txBody>
      </p:sp>
    </p:spTree>
    <p:extLst>
      <p:ext uri="{BB962C8B-B14F-4D97-AF65-F5344CB8AC3E}">
        <p14:creationId xmlns:p14="http://schemas.microsoft.com/office/powerpoint/2010/main" val="28850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b="1" dirty="0"/>
              <a:t>Others</a:t>
            </a:r>
          </a:p>
          <a:p>
            <a:pPr lvl="0"/>
            <a:r>
              <a:rPr lang="en-CA" dirty="0"/>
              <a:t>Engineers?</a:t>
            </a:r>
            <a:endParaRPr lang="en-CA" sz="4400" dirty="0"/>
          </a:p>
          <a:p>
            <a:pPr lvl="1"/>
            <a:r>
              <a:rPr lang="en-CA" dirty="0"/>
              <a:t>Maybe; case-by-case determination</a:t>
            </a:r>
            <a:endParaRPr lang="en-CA" sz="4000" dirty="0"/>
          </a:p>
          <a:p>
            <a:pPr marL="0" lvl="0" indent="0">
              <a:buNone/>
            </a:pPr>
            <a:endParaRPr lang="en-CA" dirty="0"/>
          </a:p>
          <a:p>
            <a:pPr lvl="0"/>
            <a:r>
              <a:rPr lang="en-CA" dirty="0"/>
              <a:t>Architects?</a:t>
            </a:r>
            <a:endParaRPr lang="en-CA" sz="4400" dirty="0"/>
          </a:p>
          <a:p>
            <a:pPr lvl="1"/>
            <a:r>
              <a:rPr lang="en-CA" dirty="0"/>
              <a:t>Where construction actually commences – YES</a:t>
            </a:r>
            <a:endParaRPr lang="en-CA" sz="4000" dirty="0"/>
          </a:p>
          <a:p>
            <a:pPr lvl="1"/>
            <a:r>
              <a:rPr lang="en-CA" dirty="0"/>
              <a:t>If ground never broken, maybe not (cases are contradictory)</a:t>
            </a:r>
            <a:endParaRPr lang="en-CA" sz="4000" dirty="0"/>
          </a:p>
          <a:p>
            <a:pPr marL="0" indent="0">
              <a:buNone/>
            </a:pPr>
            <a:endParaRPr lang="en-CA" dirty="0"/>
          </a:p>
        </p:txBody>
      </p:sp>
    </p:spTree>
    <p:extLst>
      <p:ext uri="{BB962C8B-B14F-4D97-AF65-F5344CB8AC3E}">
        <p14:creationId xmlns:p14="http://schemas.microsoft.com/office/powerpoint/2010/main" val="8378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a:xfrm>
            <a:off x="982133" y="2667000"/>
            <a:ext cx="7704667" cy="3332816"/>
          </a:xfrm>
        </p:spPr>
        <p:txBody>
          <a:bodyPr>
            <a:normAutofit/>
          </a:bodyPr>
          <a:lstStyle/>
          <a:p>
            <a:pPr marL="0" indent="0">
              <a:buNone/>
            </a:pPr>
            <a:r>
              <a:rPr lang="en-CA" b="1" dirty="0"/>
              <a:t>Others</a:t>
            </a:r>
          </a:p>
          <a:p>
            <a:pPr lvl="0"/>
            <a:r>
              <a:rPr lang="en-CA" dirty="0"/>
              <a:t>Inspectors?</a:t>
            </a:r>
            <a:endParaRPr lang="en-CA" sz="4400" dirty="0"/>
          </a:p>
          <a:p>
            <a:pPr lvl="1"/>
            <a:r>
              <a:rPr lang="en-CA" dirty="0"/>
              <a:t>Probably not</a:t>
            </a:r>
          </a:p>
          <a:p>
            <a:pPr marL="457200" lvl="1" indent="0">
              <a:buNone/>
            </a:pPr>
            <a:endParaRPr lang="en-CA" sz="4000" dirty="0"/>
          </a:p>
          <a:p>
            <a:pPr lvl="0"/>
            <a:r>
              <a:rPr lang="en-CA" dirty="0"/>
              <a:t>Land surveyors?</a:t>
            </a:r>
            <a:endParaRPr lang="en-CA" sz="4400" dirty="0"/>
          </a:p>
          <a:p>
            <a:pPr lvl="1"/>
            <a:r>
              <a:rPr lang="en-CA" dirty="0"/>
              <a:t>Maybe</a:t>
            </a:r>
            <a:endParaRPr lang="en-CA" sz="4000" dirty="0"/>
          </a:p>
          <a:p>
            <a:pPr marL="0" indent="0">
              <a:buNone/>
            </a:pPr>
            <a:endParaRPr lang="en-CA" dirty="0"/>
          </a:p>
        </p:txBody>
      </p:sp>
    </p:spTree>
    <p:extLst>
      <p:ext uri="{BB962C8B-B14F-4D97-AF65-F5344CB8AC3E}">
        <p14:creationId xmlns:p14="http://schemas.microsoft.com/office/powerpoint/2010/main" val="417333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When Does a Lien Arise?</a:t>
            </a:r>
          </a:p>
        </p:txBody>
      </p:sp>
      <p:sp>
        <p:nvSpPr>
          <p:cNvPr id="3" name="Content Placeholder 2"/>
          <p:cNvSpPr>
            <a:spLocks noGrp="1"/>
          </p:cNvSpPr>
          <p:nvPr>
            <p:ph idx="1"/>
          </p:nvPr>
        </p:nvSpPr>
        <p:spPr/>
        <p:txBody>
          <a:bodyPr>
            <a:normAutofit fontScale="92500" lnSpcReduction="10000"/>
          </a:bodyPr>
          <a:lstStyle/>
          <a:p>
            <a:pPr marL="0" indent="0">
              <a:buNone/>
            </a:pPr>
            <a:r>
              <a:rPr lang="en-CA" sz="2200" i="1" dirty="0"/>
              <a:t>Date of lien </a:t>
            </a:r>
          </a:p>
          <a:p>
            <a:pPr marL="0" indent="0">
              <a:buNone/>
            </a:pPr>
            <a:r>
              <a:rPr lang="en-CA" sz="2200" b="1" i="1" dirty="0"/>
              <a:t>10</a:t>
            </a:r>
            <a:r>
              <a:rPr lang="en-CA" sz="2200" i="1" dirty="0"/>
              <a:t>   The lien created by this Act arises when the work is begun or the first material is furnished.</a:t>
            </a:r>
          </a:p>
          <a:p>
            <a:pPr marL="0" lvl="0" indent="0">
              <a:buNone/>
            </a:pPr>
            <a:endParaRPr lang="en-CA" b="1" dirty="0"/>
          </a:p>
          <a:p>
            <a:pPr lvl="0"/>
            <a:r>
              <a:rPr lang="en-CA" dirty="0"/>
              <a:t>In other words, “from the first nail driven”</a:t>
            </a:r>
          </a:p>
          <a:p>
            <a:pPr marL="0" lvl="0" indent="0">
              <a:buNone/>
            </a:pPr>
            <a:endParaRPr lang="en-CA" dirty="0"/>
          </a:p>
          <a:p>
            <a:pPr lvl="0"/>
            <a:r>
              <a:rPr lang="en-CA" dirty="0"/>
              <a:t>Independent of contract (usually there </a:t>
            </a:r>
            <a:r>
              <a:rPr lang="en-CA" i="1" dirty="0"/>
              <a:t>is</a:t>
            </a:r>
            <a:r>
              <a:rPr lang="en-CA" dirty="0"/>
              <a:t> a contract, but there could be a lien without an agreement at all)</a:t>
            </a:r>
          </a:p>
          <a:p>
            <a:endParaRPr lang="en-CA" dirty="0"/>
          </a:p>
        </p:txBody>
      </p:sp>
    </p:spTree>
    <p:extLst>
      <p:ext uri="{BB962C8B-B14F-4D97-AF65-F5344CB8AC3E}">
        <p14:creationId xmlns:p14="http://schemas.microsoft.com/office/powerpoint/2010/main" val="1485410032"/>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t>
            </a:r>
            <a:r>
              <a:rPr lang="en-CA" dirty="0" err="1"/>
              <a:t>Lienable</a:t>
            </a:r>
            <a:r>
              <a:rPr lang="en-CA" dirty="0"/>
              <a:t> Work?</a:t>
            </a:r>
          </a:p>
        </p:txBody>
      </p:sp>
      <p:sp>
        <p:nvSpPr>
          <p:cNvPr id="3" name="Content Placeholder 2"/>
          <p:cNvSpPr>
            <a:spLocks noGrp="1"/>
          </p:cNvSpPr>
          <p:nvPr>
            <p:ph idx="1"/>
          </p:nvPr>
        </p:nvSpPr>
        <p:spPr/>
        <p:txBody>
          <a:bodyPr>
            <a:normAutofit/>
          </a:bodyPr>
          <a:lstStyle/>
          <a:p>
            <a:pPr lvl="0"/>
            <a:r>
              <a:rPr lang="en-CA" dirty="0"/>
              <a:t>Base scope</a:t>
            </a:r>
            <a:endParaRPr lang="en-CA" sz="4400" dirty="0"/>
          </a:p>
          <a:p>
            <a:pPr marL="0" lvl="0" indent="0">
              <a:buNone/>
            </a:pPr>
            <a:endParaRPr lang="en-CA" dirty="0"/>
          </a:p>
          <a:p>
            <a:pPr lvl="0"/>
            <a:r>
              <a:rPr lang="en-CA" dirty="0"/>
              <a:t>Changes &amp; Extras (but see caveat below)</a:t>
            </a:r>
          </a:p>
          <a:p>
            <a:pPr lvl="0"/>
            <a:endParaRPr lang="en-CA" dirty="0"/>
          </a:p>
          <a:p>
            <a:pPr lvl="0"/>
            <a:r>
              <a:rPr lang="en-CA" dirty="0"/>
              <a:t>Generally, anything that directly contributes to an “improvement” or adds value to an interest in land</a:t>
            </a:r>
          </a:p>
        </p:txBody>
      </p:sp>
    </p:spTree>
    <p:extLst>
      <p:ext uri="{BB962C8B-B14F-4D97-AF65-F5344CB8AC3E}">
        <p14:creationId xmlns:p14="http://schemas.microsoft.com/office/powerpoint/2010/main" val="2556302094"/>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t>
            </a:r>
            <a:r>
              <a:rPr lang="en-CA" dirty="0" err="1"/>
              <a:t>Lienable</a:t>
            </a:r>
            <a:r>
              <a:rPr lang="en-CA" dirty="0"/>
              <a:t> Work?</a:t>
            </a:r>
          </a:p>
        </p:txBody>
      </p:sp>
      <p:sp>
        <p:nvSpPr>
          <p:cNvPr id="3" name="Content Placeholder 2"/>
          <p:cNvSpPr>
            <a:spLocks noGrp="1"/>
          </p:cNvSpPr>
          <p:nvPr>
            <p:ph idx="1"/>
          </p:nvPr>
        </p:nvSpPr>
        <p:spPr/>
        <p:txBody>
          <a:bodyPr>
            <a:normAutofit fontScale="85000" lnSpcReduction="20000"/>
          </a:bodyPr>
          <a:lstStyle/>
          <a:p>
            <a:pPr lvl="0"/>
            <a:r>
              <a:rPr lang="en-CA" sz="1900" dirty="0"/>
              <a:t>Various types of work:</a:t>
            </a:r>
          </a:p>
          <a:p>
            <a:pPr lvl="1"/>
            <a:r>
              <a:rPr lang="en-CA" sz="1900" dirty="0"/>
              <a:t>Access roads (maybe)</a:t>
            </a:r>
          </a:p>
          <a:p>
            <a:pPr lvl="1"/>
            <a:r>
              <a:rPr lang="en-CA" sz="1900" dirty="0"/>
              <a:t>Crew accommodation/catering (maybe)</a:t>
            </a:r>
          </a:p>
          <a:p>
            <a:pPr lvl="1"/>
            <a:r>
              <a:rPr lang="en-CA" sz="1900" dirty="0"/>
              <a:t>Truckers delivering materials or taking away excess fill (maybe)</a:t>
            </a:r>
          </a:p>
          <a:p>
            <a:pPr lvl="1"/>
            <a:r>
              <a:rPr lang="en-CA" sz="1900" dirty="0"/>
              <a:t>Construction Management (only if physical work done on site)</a:t>
            </a:r>
          </a:p>
          <a:p>
            <a:pPr lvl="1"/>
            <a:r>
              <a:rPr lang="en-CA" sz="1900" dirty="0" err="1"/>
              <a:t>Oilsands</a:t>
            </a:r>
            <a:r>
              <a:rPr lang="en-CA" sz="1900" dirty="0"/>
              <a:t> crew camps</a:t>
            </a:r>
          </a:p>
          <a:p>
            <a:pPr lvl="2"/>
            <a:r>
              <a:rPr lang="en-CA" sz="1900" dirty="0"/>
              <a:t>Surface </a:t>
            </a:r>
            <a:r>
              <a:rPr lang="en-CA" sz="1900" i="1" dirty="0"/>
              <a:t>and</a:t>
            </a:r>
            <a:r>
              <a:rPr lang="en-CA" sz="1900" dirty="0"/>
              <a:t> mineral titles?</a:t>
            </a:r>
          </a:p>
          <a:p>
            <a:pPr lvl="1"/>
            <a:r>
              <a:rPr lang="en-CA" sz="1900" dirty="0"/>
              <a:t>Pipeline construction (maybe; what lands?)</a:t>
            </a:r>
          </a:p>
          <a:p>
            <a:pPr lvl="1"/>
            <a:r>
              <a:rPr lang="en-CA" sz="1900" dirty="0"/>
              <a:t>Clearing land (probably)</a:t>
            </a:r>
          </a:p>
          <a:p>
            <a:pPr lvl="1"/>
            <a:r>
              <a:rPr lang="en-CA" sz="1900" dirty="0"/>
              <a:t>Demolition (probably, if done in contemplation of a new build)</a:t>
            </a:r>
          </a:p>
          <a:p>
            <a:pPr marL="0" lvl="0" indent="0">
              <a:buNone/>
            </a:pPr>
            <a:endParaRPr lang="en-CA" sz="1900" dirty="0">
              <a:highlight>
                <a:srgbClr val="FFFF00"/>
              </a:highlight>
            </a:endParaRPr>
          </a:p>
        </p:txBody>
      </p:sp>
    </p:spTree>
    <p:extLst>
      <p:ext uri="{BB962C8B-B14F-4D97-AF65-F5344CB8AC3E}">
        <p14:creationId xmlns:p14="http://schemas.microsoft.com/office/powerpoint/2010/main" val="367522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a:t>
            </a:r>
            <a:r>
              <a:rPr lang="en-CA" i="1" dirty="0"/>
              <a:t>Isn’t</a:t>
            </a:r>
            <a:r>
              <a:rPr lang="en-CA" dirty="0"/>
              <a:t> </a:t>
            </a:r>
            <a:r>
              <a:rPr lang="en-CA" dirty="0" err="1"/>
              <a:t>Lienable</a:t>
            </a:r>
            <a:r>
              <a:rPr lang="en-CA" dirty="0"/>
              <a:t> Work?</a:t>
            </a:r>
          </a:p>
        </p:txBody>
      </p:sp>
      <p:sp>
        <p:nvSpPr>
          <p:cNvPr id="3" name="Content Placeholder 2"/>
          <p:cNvSpPr>
            <a:spLocks noGrp="1"/>
          </p:cNvSpPr>
          <p:nvPr>
            <p:ph idx="1"/>
          </p:nvPr>
        </p:nvSpPr>
        <p:spPr/>
        <p:txBody>
          <a:bodyPr>
            <a:normAutofit/>
          </a:bodyPr>
          <a:lstStyle/>
          <a:p>
            <a:pPr lvl="0"/>
            <a:r>
              <a:rPr lang="en-CA" sz="2400" dirty="0"/>
              <a:t>Deficiency work (s. </a:t>
            </a:r>
            <a:r>
              <a:rPr lang="en-CA" sz="2400" b="1" dirty="0"/>
              <a:t>41(5)</a:t>
            </a:r>
            <a:r>
              <a:rPr lang="en-CA" sz="2400" dirty="0"/>
              <a:t>)</a:t>
            </a:r>
          </a:p>
          <a:p>
            <a:pPr lvl="0"/>
            <a:r>
              <a:rPr lang="en-CA" sz="2400" dirty="0"/>
              <a:t>Maintenance (preserves value, rather than adding value)</a:t>
            </a:r>
          </a:p>
          <a:p>
            <a:pPr lvl="0"/>
            <a:r>
              <a:rPr lang="en-CA" sz="2400" dirty="0"/>
              <a:t>Warranty work</a:t>
            </a:r>
          </a:p>
          <a:p>
            <a:pPr lvl="0"/>
            <a:r>
              <a:rPr lang="en-CA" sz="2400" dirty="0"/>
              <a:t>Separate contracts (e.g. “we’re happy with the house you built for us… now will you build a garage?”)</a:t>
            </a:r>
          </a:p>
          <a:p>
            <a:pPr marL="0" indent="0">
              <a:buNone/>
            </a:pPr>
            <a:endParaRPr lang="en-CA" dirty="0"/>
          </a:p>
        </p:txBody>
      </p:sp>
    </p:spTree>
    <p:extLst>
      <p:ext uri="{BB962C8B-B14F-4D97-AF65-F5344CB8AC3E}">
        <p14:creationId xmlns:p14="http://schemas.microsoft.com/office/powerpoint/2010/main" val="3675222577"/>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a:t>
            </a:r>
            <a:r>
              <a:rPr lang="en-CA" i="1" dirty="0"/>
              <a:t>Isn’t</a:t>
            </a:r>
            <a:r>
              <a:rPr lang="en-CA" dirty="0"/>
              <a:t> </a:t>
            </a:r>
            <a:r>
              <a:rPr lang="en-CA" dirty="0" err="1"/>
              <a:t>Lienable</a:t>
            </a:r>
            <a:r>
              <a:rPr lang="en-CA" dirty="0"/>
              <a:t> Work?</a:t>
            </a:r>
          </a:p>
        </p:txBody>
      </p:sp>
      <p:sp>
        <p:nvSpPr>
          <p:cNvPr id="3" name="Content Placeholder 2"/>
          <p:cNvSpPr>
            <a:spLocks noGrp="1"/>
          </p:cNvSpPr>
          <p:nvPr>
            <p:ph idx="1"/>
          </p:nvPr>
        </p:nvSpPr>
        <p:spPr/>
        <p:txBody>
          <a:bodyPr>
            <a:normAutofit/>
          </a:bodyPr>
          <a:lstStyle/>
          <a:p>
            <a:pPr lvl="0"/>
            <a:r>
              <a:rPr lang="en-CA" sz="2400" dirty="0"/>
              <a:t>Inspections (simply confirm whether improvements have been properly done)</a:t>
            </a:r>
          </a:p>
          <a:p>
            <a:pPr lvl="0"/>
            <a:r>
              <a:rPr lang="en-CA" sz="2400" dirty="0"/>
              <a:t>Things that don’t relate to improvements to land</a:t>
            </a:r>
          </a:p>
          <a:p>
            <a:pPr lvl="1"/>
            <a:r>
              <a:rPr lang="en-CA" sz="2400" dirty="0"/>
              <a:t>Movable irrigation systems</a:t>
            </a:r>
          </a:p>
          <a:p>
            <a:pPr lvl="1"/>
            <a:r>
              <a:rPr lang="en-CA" sz="2400" dirty="0"/>
              <a:t>Oil sands conveyors, etc.</a:t>
            </a:r>
          </a:p>
          <a:p>
            <a:pPr lvl="1"/>
            <a:r>
              <a:rPr lang="en-CA" sz="2400" dirty="0"/>
              <a:t>Other movable equipment or structures (mobile homes, offices, etc</a:t>
            </a:r>
            <a:r>
              <a:rPr lang="en-CA" dirty="0"/>
              <a:t>.</a:t>
            </a:r>
            <a:endParaRPr lang="en-CA" sz="4000" dirty="0"/>
          </a:p>
          <a:p>
            <a:endParaRPr lang="en-CA" dirty="0"/>
          </a:p>
        </p:txBody>
      </p:sp>
    </p:spTree>
    <p:extLst>
      <p:ext uri="{BB962C8B-B14F-4D97-AF65-F5344CB8AC3E}">
        <p14:creationId xmlns:p14="http://schemas.microsoft.com/office/powerpoint/2010/main" val="390794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Does a Lien Expire?</a:t>
            </a:r>
          </a:p>
        </p:txBody>
      </p:sp>
      <p:sp>
        <p:nvSpPr>
          <p:cNvPr id="3" name="Content Placeholder 2"/>
          <p:cNvSpPr>
            <a:spLocks noGrp="1"/>
          </p:cNvSpPr>
          <p:nvPr>
            <p:ph idx="1"/>
          </p:nvPr>
        </p:nvSpPr>
        <p:spPr/>
        <p:txBody>
          <a:bodyPr>
            <a:normAutofit/>
          </a:bodyPr>
          <a:lstStyle/>
          <a:p>
            <a:pPr marL="0" indent="0">
              <a:buNone/>
            </a:pPr>
            <a:r>
              <a:rPr lang="en-CA" b="1" dirty="0"/>
              <a:t>Before Registration</a:t>
            </a:r>
          </a:p>
          <a:p>
            <a:pPr marL="457200" lvl="1" indent="0">
              <a:buNone/>
            </a:pPr>
            <a:r>
              <a:rPr lang="en-CA" dirty="0"/>
              <a:t>Substantial Performance: Does it matter?</a:t>
            </a:r>
          </a:p>
          <a:p>
            <a:pPr lvl="2"/>
            <a:r>
              <a:rPr lang="en-CA" dirty="0"/>
              <a:t>By definition (</a:t>
            </a:r>
            <a:r>
              <a:rPr lang="en-CA" b="1" dirty="0"/>
              <a:t>s. 2</a:t>
            </a:r>
            <a:r>
              <a:rPr lang="en-CA" dirty="0"/>
              <a:t>), Substantial Performance is </a:t>
            </a:r>
            <a:r>
              <a:rPr lang="en-CA" i="1" dirty="0"/>
              <a:t>not</a:t>
            </a:r>
            <a:r>
              <a:rPr lang="en-CA" dirty="0"/>
              <a:t> total completion</a:t>
            </a:r>
          </a:p>
          <a:p>
            <a:pPr marL="0" indent="0">
              <a:buNone/>
            </a:pPr>
            <a:endParaRPr lang="en-CA" dirty="0"/>
          </a:p>
        </p:txBody>
      </p:sp>
    </p:spTree>
    <p:extLst>
      <p:ext uri="{BB962C8B-B14F-4D97-AF65-F5344CB8AC3E}">
        <p14:creationId xmlns:p14="http://schemas.microsoft.com/office/powerpoint/2010/main" val="3437784409"/>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2276872"/>
            <a:ext cx="7704667" cy="3332816"/>
          </a:xfrm>
        </p:spPr>
        <p:txBody>
          <a:bodyPr>
            <a:normAutofit fontScale="92500" lnSpcReduction="10000"/>
          </a:bodyPr>
          <a:lstStyle/>
          <a:p>
            <a:pPr marL="0" indent="0" algn="ctr">
              <a:buNone/>
            </a:pPr>
            <a:r>
              <a:rPr lang="en-CA" dirty="0"/>
              <a:t>(What did you expect?  I’m a lawyer after all!)</a:t>
            </a:r>
          </a:p>
          <a:p>
            <a:pPr marL="0" indent="0">
              <a:buNone/>
            </a:pPr>
            <a:endParaRPr lang="en-CA" dirty="0"/>
          </a:p>
          <a:p>
            <a:pPr marL="0" indent="0">
              <a:buNone/>
            </a:pPr>
            <a:r>
              <a:rPr lang="en-CA" sz="2400" dirty="0"/>
              <a:t>The contents of this presentation are intended to be of general educational value.  Nothing in this presentation should be construed as legal advice, and your presence at this presentation or your reading of the materials provided does not create a solicitor-client relationship between you and the presenter or his firm.  If you require legal advice, please seek that advice from a qualified lawyer.</a:t>
            </a:r>
          </a:p>
        </p:txBody>
      </p:sp>
      <p:sp>
        <p:nvSpPr>
          <p:cNvPr id="5" name="Title 4">
            <a:extLst>
              <a:ext uri="{FF2B5EF4-FFF2-40B4-BE49-F238E27FC236}">
                <a16:creationId xmlns:a16="http://schemas.microsoft.com/office/drawing/2014/main" id="{59279BF7-7868-4475-8C9F-9A4BEA7F541D}"/>
              </a:ext>
            </a:extLst>
          </p:cNvPr>
          <p:cNvSpPr>
            <a:spLocks noGrp="1"/>
          </p:cNvSpPr>
          <p:nvPr>
            <p:ph type="title"/>
          </p:nvPr>
        </p:nvSpPr>
        <p:spPr/>
        <p:txBody>
          <a:bodyPr/>
          <a:lstStyle/>
          <a:p>
            <a:r>
              <a:rPr lang="en-US" dirty="0">
                <a:solidFill>
                  <a:schemeClr val="accent4">
                    <a:lumMod val="75000"/>
                  </a:schemeClr>
                </a:solidFill>
              </a:rPr>
              <a:t>DISCLAIMER</a:t>
            </a:r>
          </a:p>
        </p:txBody>
      </p:sp>
    </p:spTree>
    <p:extLst>
      <p:ext uri="{BB962C8B-B14F-4D97-AF65-F5344CB8AC3E}">
        <p14:creationId xmlns:p14="http://schemas.microsoft.com/office/powerpoint/2010/main" val="2496631530"/>
      </p:ext>
    </p:extLst>
  </p:cSld>
  <p:clrMapOvr>
    <a:masterClrMapping/>
  </p:clrMapOvr>
  <mc:AlternateContent xmlns:mc="http://schemas.openxmlformats.org/markup-compatibility/2006">
    <mc:Choice xmlns:p14="http://schemas.microsoft.com/office/powerpoint/2010/main" Requires="p14">
      <p:transition spd="slow" p14:dur="1250">
        <p14:glitter pattern="hexagon"/>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Does a Lien Expire?</a:t>
            </a:r>
          </a:p>
        </p:txBody>
      </p:sp>
      <p:sp>
        <p:nvSpPr>
          <p:cNvPr id="3" name="Content Placeholder 2"/>
          <p:cNvSpPr>
            <a:spLocks noGrp="1"/>
          </p:cNvSpPr>
          <p:nvPr>
            <p:ph idx="1"/>
          </p:nvPr>
        </p:nvSpPr>
        <p:spPr>
          <a:xfrm>
            <a:off x="827584" y="1700808"/>
            <a:ext cx="7859216" cy="4425355"/>
          </a:xfrm>
        </p:spPr>
        <p:txBody>
          <a:bodyPr>
            <a:normAutofit fontScale="62500" lnSpcReduction="20000"/>
          </a:bodyPr>
          <a:lstStyle/>
          <a:p>
            <a:pPr marL="0" indent="0">
              <a:buNone/>
            </a:pPr>
            <a:r>
              <a:rPr lang="en-CA" sz="5100" b="1" dirty="0"/>
              <a:t>Before Registration</a:t>
            </a:r>
          </a:p>
          <a:p>
            <a:pPr marL="0" indent="0">
              <a:buNone/>
            </a:pPr>
            <a:endParaRPr lang="en-CA" sz="2300" b="1" dirty="0">
              <a:highlight>
                <a:srgbClr val="FFFF00"/>
              </a:highlight>
            </a:endParaRPr>
          </a:p>
          <a:p>
            <a:pPr marL="0" indent="0">
              <a:buNone/>
            </a:pPr>
            <a:r>
              <a:rPr lang="en-CA" sz="2900" b="1" dirty="0"/>
              <a:t>Notes re: Lien Period</a:t>
            </a:r>
            <a:endParaRPr lang="en-CA" sz="2900" dirty="0"/>
          </a:p>
          <a:p>
            <a:pPr lvl="2"/>
            <a:endParaRPr lang="en-CA" b="1" dirty="0"/>
          </a:p>
          <a:p>
            <a:pPr lvl="0"/>
            <a:r>
              <a:rPr lang="en-CA" dirty="0"/>
              <a:t>45 days may be extended to 47 or 48 days (or even longer) if date falls on a weekend or holiday – be sure whether the lien period has expired or not before releasing funds or abandoning your claim, as the case may be</a:t>
            </a:r>
          </a:p>
          <a:p>
            <a:endParaRPr lang="en-CA" sz="3600" dirty="0">
              <a:highlight>
                <a:srgbClr val="FFFF00"/>
              </a:highlight>
            </a:endParaRPr>
          </a:p>
          <a:p>
            <a:pPr lvl="0"/>
            <a:r>
              <a:rPr lang="en-CA" dirty="0"/>
              <a:t>Evidentiary effect of invoicing</a:t>
            </a:r>
            <a:endParaRPr lang="en-CA" sz="3600" dirty="0"/>
          </a:p>
          <a:p>
            <a:pPr lvl="1"/>
            <a:r>
              <a:rPr lang="en-CA" dirty="0"/>
              <a:t>If you invoice for the total revised contract price on October 1, for example, it’s difficult to maintain that your work wasn’t done until November 1 (why would you be billing for work not done yet? Arguably, if you expect final payment in full you’re claiming to have completed the contract)</a:t>
            </a:r>
            <a:endParaRPr lang="en-CA" sz="3200" dirty="0"/>
          </a:p>
          <a:p>
            <a:pPr lvl="1"/>
            <a:r>
              <a:rPr lang="en-CA" dirty="0"/>
              <a:t>Invoices are not conclusive, but will be weighed in the circumstances to determine completion date</a:t>
            </a:r>
            <a:endParaRPr lang="en-CA" sz="3200" dirty="0"/>
          </a:p>
          <a:p>
            <a:pPr lvl="1"/>
            <a:r>
              <a:rPr lang="en-CA" dirty="0"/>
              <a:t>Best practice:  Be sure the work is done before issuing final invoice!</a:t>
            </a:r>
            <a:endParaRPr lang="en-CA" sz="3200" dirty="0"/>
          </a:p>
        </p:txBody>
      </p:sp>
    </p:spTree>
    <p:extLst>
      <p:ext uri="{BB962C8B-B14F-4D97-AF65-F5344CB8AC3E}">
        <p14:creationId xmlns:p14="http://schemas.microsoft.com/office/powerpoint/2010/main" val="41193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anim calcmode="lin" valueType="num">
                                      <p:cBhvr>
                                        <p:cTn id="3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Does a Lien Expire?</a:t>
            </a:r>
          </a:p>
        </p:txBody>
      </p:sp>
      <p:sp>
        <p:nvSpPr>
          <p:cNvPr id="3" name="Content Placeholder 2"/>
          <p:cNvSpPr>
            <a:spLocks noGrp="1"/>
          </p:cNvSpPr>
          <p:nvPr>
            <p:ph idx="1"/>
          </p:nvPr>
        </p:nvSpPr>
        <p:spPr/>
        <p:txBody>
          <a:bodyPr>
            <a:normAutofit fontScale="85000" lnSpcReduction="10000"/>
          </a:bodyPr>
          <a:lstStyle/>
          <a:p>
            <a:pPr marL="0" indent="0">
              <a:buNone/>
            </a:pPr>
            <a:r>
              <a:rPr lang="en-CA" b="1" dirty="0"/>
              <a:t>After Registration</a:t>
            </a:r>
          </a:p>
          <a:p>
            <a:pPr lvl="1"/>
            <a:r>
              <a:rPr lang="en-CA" sz="2000" b="1" dirty="0"/>
              <a:t>180 days </a:t>
            </a:r>
            <a:r>
              <a:rPr lang="en-CA" sz="2000" dirty="0"/>
              <a:t>after registration of Statement of Lien is registered, </a:t>
            </a:r>
            <a:r>
              <a:rPr lang="en-CA" sz="2000" u="sng" dirty="0"/>
              <a:t>unless</a:t>
            </a:r>
            <a:r>
              <a:rPr lang="en-CA" sz="2000" dirty="0"/>
              <a:t> Statement of Claim is filed and Certificate of </a:t>
            </a:r>
            <a:r>
              <a:rPr lang="en-CA" sz="2000" i="1" dirty="0"/>
              <a:t>Lis </a:t>
            </a:r>
            <a:r>
              <a:rPr lang="en-CA" sz="2000" i="1" dirty="0" err="1"/>
              <a:t>Pendens</a:t>
            </a:r>
            <a:r>
              <a:rPr lang="en-CA" sz="2000" dirty="0"/>
              <a:t> (“CLP”) is registered (s. 43(1))</a:t>
            </a:r>
          </a:p>
          <a:p>
            <a:pPr lvl="2"/>
            <a:r>
              <a:rPr lang="en-CA" sz="1800" dirty="0"/>
              <a:t>A lienholder can file CLP in another lienholder’s action respecting the same land</a:t>
            </a:r>
          </a:p>
          <a:p>
            <a:pPr marL="914400" lvl="2" indent="0">
              <a:buNone/>
            </a:pPr>
            <a:endParaRPr lang="en-CA" sz="1800" dirty="0"/>
          </a:p>
          <a:p>
            <a:pPr lvl="2"/>
            <a:r>
              <a:rPr lang="en-CA" sz="1800" dirty="0"/>
              <a:t>Registrar </a:t>
            </a:r>
            <a:r>
              <a:rPr lang="en-CA" sz="1800" i="1" dirty="0"/>
              <a:t>may</a:t>
            </a:r>
            <a:r>
              <a:rPr lang="en-CA" sz="1800" dirty="0"/>
              <a:t> discharge on own initiative (but usually a letter is required, at minimum)</a:t>
            </a:r>
          </a:p>
          <a:p>
            <a:pPr marL="914400" lvl="2" indent="0">
              <a:buNone/>
            </a:pPr>
            <a:endParaRPr lang="en-CA" sz="1800" dirty="0"/>
          </a:p>
          <a:p>
            <a:pPr lvl="2"/>
            <a:r>
              <a:rPr lang="en-CA" sz="1800" dirty="0"/>
              <a:t>CLP may not be necessary if there’s been security posted in place of the lien registration</a:t>
            </a:r>
          </a:p>
        </p:txBody>
      </p:sp>
    </p:spTree>
    <p:extLst>
      <p:ext uri="{BB962C8B-B14F-4D97-AF65-F5344CB8AC3E}">
        <p14:creationId xmlns:p14="http://schemas.microsoft.com/office/powerpoint/2010/main" val="134546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Does a Lien Expire?</a:t>
            </a:r>
          </a:p>
        </p:txBody>
      </p:sp>
      <p:sp>
        <p:nvSpPr>
          <p:cNvPr id="3" name="Content Placeholder 2"/>
          <p:cNvSpPr>
            <a:spLocks noGrp="1"/>
          </p:cNvSpPr>
          <p:nvPr>
            <p:ph idx="1"/>
          </p:nvPr>
        </p:nvSpPr>
        <p:spPr/>
        <p:txBody>
          <a:bodyPr>
            <a:normAutofit/>
          </a:bodyPr>
          <a:lstStyle/>
          <a:p>
            <a:pPr marL="0" indent="0">
              <a:buNone/>
            </a:pPr>
            <a:r>
              <a:rPr lang="en-CA" b="1" dirty="0"/>
              <a:t>After Registration</a:t>
            </a:r>
          </a:p>
          <a:p>
            <a:pPr lvl="1"/>
            <a:r>
              <a:rPr lang="en-CA" dirty="0"/>
              <a:t>Notice to Commence an Action (s. 45)</a:t>
            </a:r>
          </a:p>
          <a:p>
            <a:pPr lvl="2"/>
            <a:r>
              <a:rPr lang="en-CA" b="1" dirty="0"/>
              <a:t>30 days </a:t>
            </a:r>
            <a:r>
              <a:rPr lang="en-CA" dirty="0"/>
              <a:t>to file Statement of Claim and register CLP (see note above re: CLP where security posted)</a:t>
            </a:r>
          </a:p>
          <a:p>
            <a:pPr lvl="1"/>
            <a:r>
              <a:rPr lang="en-CA" dirty="0"/>
              <a:t>Notice to Prove Lien (s. 48)</a:t>
            </a:r>
          </a:p>
          <a:p>
            <a:pPr lvl="2"/>
            <a:r>
              <a:rPr lang="en-CA" b="1" dirty="0"/>
              <a:t>15 days </a:t>
            </a:r>
            <a:r>
              <a:rPr lang="en-CA" dirty="0"/>
              <a:t>to file affidavit proving details of claim</a:t>
            </a:r>
          </a:p>
          <a:p>
            <a:pPr lvl="1"/>
            <a:r>
              <a:rPr lang="en-CA" dirty="0"/>
              <a:t>On court order or conclusion of litigation</a:t>
            </a:r>
          </a:p>
        </p:txBody>
      </p:sp>
    </p:spTree>
    <p:extLst>
      <p:ext uri="{BB962C8B-B14F-4D97-AF65-F5344CB8AC3E}">
        <p14:creationId xmlns:p14="http://schemas.microsoft.com/office/powerpoint/2010/main" val="341415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Lienable</a:t>
            </a:r>
            <a:r>
              <a:rPr lang="en-CA" dirty="0"/>
              <a:t> Interests</a:t>
            </a:r>
          </a:p>
        </p:txBody>
      </p:sp>
      <p:sp>
        <p:nvSpPr>
          <p:cNvPr id="3" name="Content Placeholder 2"/>
          <p:cNvSpPr>
            <a:spLocks noGrp="1"/>
          </p:cNvSpPr>
          <p:nvPr>
            <p:ph idx="1"/>
          </p:nvPr>
        </p:nvSpPr>
        <p:spPr/>
        <p:txBody>
          <a:bodyPr>
            <a:normAutofit fontScale="85000" lnSpcReduction="20000"/>
          </a:bodyPr>
          <a:lstStyle/>
          <a:p>
            <a:pPr lvl="0"/>
            <a:r>
              <a:rPr lang="en-CA" sz="2400" dirty="0"/>
              <a:t>Usually fee simple; sometimes leasehold</a:t>
            </a:r>
          </a:p>
          <a:p>
            <a:pPr lvl="1"/>
            <a:r>
              <a:rPr lang="en-CA" sz="1800" dirty="0"/>
              <a:t>Use caution when dealing with a tenant (leasehold interest may have little value)</a:t>
            </a:r>
          </a:p>
          <a:p>
            <a:pPr lvl="1"/>
            <a:endParaRPr lang="en-CA" sz="1800" dirty="0"/>
          </a:p>
          <a:p>
            <a:pPr lvl="2"/>
            <a:r>
              <a:rPr lang="en-CA" sz="1800" dirty="0"/>
              <a:t>Consider using s. 15 – notice to landlord – or seek alternate security (L&amp;M bond, etc.)</a:t>
            </a:r>
          </a:p>
          <a:p>
            <a:pPr lvl="0"/>
            <a:endParaRPr lang="en-CA" sz="2400" dirty="0"/>
          </a:p>
          <a:p>
            <a:pPr lvl="0"/>
            <a:r>
              <a:rPr lang="en-CA" sz="2400" dirty="0"/>
              <a:t>Could be others (mortgages, options, etc.)</a:t>
            </a:r>
          </a:p>
          <a:p>
            <a:pPr lvl="0"/>
            <a:endParaRPr lang="en-CA" sz="2400" dirty="0"/>
          </a:p>
          <a:p>
            <a:pPr lvl="0"/>
            <a:r>
              <a:rPr lang="en-CA" sz="2400" dirty="0"/>
              <a:t>Lienor should confirm legal description of project and that lien is registered against </a:t>
            </a:r>
            <a:r>
              <a:rPr lang="en-CA" sz="2400" i="1" dirty="0"/>
              <a:t>all</a:t>
            </a:r>
            <a:r>
              <a:rPr lang="en-CA" sz="2400" dirty="0"/>
              <a:t> involved lands</a:t>
            </a:r>
          </a:p>
          <a:p>
            <a:endParaRPr lang="en-CA" dirty="0"/>
          </a:p>
        </p:txBody>
      </p:sp>
    </p:spTree>
    <p:extLst>
      <p:ext uri="{BB962C8B-B14F-4D97-AF65-F5344CB8AC3E}">
        <p14:creationId xmlns:p14="http://schemas.microsoft.com/office/powerpoint/2010/main" val="3035394996"/>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Lienable</a:t>
            </a:r>
            <a:r>
              <a:rPr lang="en-CA" dirty="0"/>
              <a:t> Interests</a:t>
            </a:r>
          </a:p>
        </p:txBody>
      </p:sp>
      <p:sp>
        <p:nvSpPr>
          <p:cNvPr id="3" name="Content Placeholder 2"/>
          <p:cNvSpPr>
            <a:spLocks noGrp="1"/>
          </p:cNvSpPr>
          <p:nvPr>
            <p:ph idx="1"/>
          </p:nvPr>
        </p:nvSpPr>
        <p:spPr/>
        <p:txBody>
          <a:bodyPr>
            <a:normAutofit fontScale="85000" lnSpcReduction="20000"/>
          </a:bodyPr>
          <a:lstStyle/>
          <a:p>
            <a:pPr lvl="0"/>
            <a:r>
              <a:rPr lang="en-CA" dirty="0"/>
              <a:t>Crown land? – maybe, if not directly owned by Crown but, e.g. a crown corp./agency</a:t>
            </a:r>
            <a:endParaRPr lang="en-CA" sz="4400" dirty="0"/>
          </a:p>
          <a:p>
            <a:pPr lvl="1"/>
            <a:r>
              <a:rPr lang="en-CA" dirty="0"/>
              <a:t>School property held in name of board of trustees – yes!</a:t>
            </a:r>
            <a:endParaRPr lang="en-CA" sz="4000" dirty="0"/>
          </a:p>
          <a:p>
            <a:pPr lvl="1"/>
            <a:r>
              <a:rPr lang="en-CA" dirty="0"/>
              <a:t>Airports – No (but maybe leasehold interests?)</a:t>
            </a:r>
            <a:endParaRPr lang="en-CA" sz="4000" dirty="0"/>
          </a:p>
          <a:p>
            <a:pPr lvl="1"/>
            <a:r>
              <a:rPr lang="en-CA" dirty="0"/>
              <a:t>Hospitals?</a:t>
            </a:r>
            <a:endParaRPr lang="en-CA" sz="4000" dirty="0"/>
          </a:p>
          <a:p>
            <a:pPr lvl="0"/>
            <a:r>
              <a:rPr lang="en-CA" dirty="0"/>
              <a:t>Reserve land?</a:t>
            </a:r>
            <a:endParaRPr lang="en-CA" sz="4400" dirty="0"/>
          </a:p>
          <a:p>
            <a:pPr lvl="1"/>
            <a:r>
              <a:rPr lang="en-CA" dirty="0"/>
              <a:t>No - BLA doesn’t bind the federal Crown</a:t>
            </a:r>
            <a:endParaRPr lang="en-CA" sz="4000" dirty="0"/>
          </a:p>
          <a:p>
            <a:pPr lvl="0"/>
            <a:r>
              <a:rPr lang="en-CA" dirty="0"/>
              <a:t>Insurance proceeds?</a:t>
            </a:r>
            <a:endParaRPr lang="en-CA" sz="4400" dirty="0"/>
          </a:p>
          <a:p>
            <a:pPr lvl="1"/>
            <a:r>
              <a:rPr lang="en-CA" dirty="0"/>
              <a:t>Yes - </a:t>
            </a:r>
            <a:r>
              <a:rPr lang="en-CA" b="1" dirty="0"/>
              <a:t>s. 16</a:t>
            </a:r>
            <a:endParaRPr lang="en-CA" sz="4000" dirty="0"/>
          </a:p>
          <a:p>
            <a:endParaRPr lang="en-CA" dirty="0"/>
          </a:p>
        </p:txBody>
      </p:sp>
    </p:spTree>
    <p:extLst>
      <p:ext uri="{BB962C8B-B14F-4D97-AF65-F5344CB8AC3E}">
        <p14:creationId xmlns:p14="http://schemas.microsoft.com/office/powerpoint/2010/main" val="414902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fontScale="92500" lnSpcReduction="10000"/>
          </a:bodyPr>
          <a:lstStyle/>
          <a:p>
            <a:pPr marL="0" indent="0">
              <a:buNone/>
            </a:pPr>
            <a:r>
              <a:rPr lang="en-CA" b="1" dirty="0"/>
              <a:t>Holdbacks</a:t>
            </a:r>
          </a:p>
          <a:p>
            <a:pPr lvl="0"/>
            <a:r>
              <a:rPr lang="en-CA" sz="2400" dirty="0"/>
              <a:t>Owner is required to hold back 10% of value of work actually done and materials actually furnished</a:t>
            </a:r>
          </a:p>
          <a:p>
            <a:pPr marL="0" lvl="0" indent="0">
              <a:buNone/>
            </a:pPr>
            <a:endParaRPr lang="en-CA" sz="2400" dirty="0"/>
          </a:p>
          <a:p>
            <a:pPr lvl="1"/>
            <a:r>
              <a:rPr lang="en-CA" sz="2400" dirty="0"/>
              <a:t>Is there any requirement that Contractor and Subcontractors retain holdback?</a:t>
            </a:r>
          </a:p>
          <a:p>
            <a:pPr lvl="2"/>
            <a:r>
              <a:rPr lang="en-CA" sz="1800" dirty="0"/>
              <a:t>No statutory requirement</a:t>
            </a:r>
          </a:p>
          <a:p>
            <a:pPr lvl="2"/>
            <a:r>
              <a:rPr lang="en-CA" sz="1800" dirty="0"/>
              <a:t>Usually contractual obligations among the parties</a:t>
            </a:r>
          </a:p>
          <a:p>
            <a:pPr marL="0" indent="0">
              <a:buNone/>
            </a:pPr>
            <a:endParaRPr lang="en-CA" dirty="0"/>
          </a:p>
        </p:txBody>
      </p:sp>
    </p:spTree>
    <p:extLst>
      <p:ext uri="{BB962C8B-B14F-4D97-AF65-F5344CB8AC3E}">
        <p14:creationId xmlns:p14="http://schemas.microsoft.com/office/powerpoint/2010/main" val="1307314012"/>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fontScale="92500" lnSpcReduction="20000"/>
          </a:bodyPr>
          <a:lstStyle/>
          <a:p>
            <a:pPr marL="0" indent="0">
              <a:buNone/>
            </a:pPr>
            <a:r>
              <a:rPr lang="en-CA" b="1" dirty="0"/>
              <a:t>Holdbacks</a:t>
            </a:r>
          </a:p>
          <a:p>
            <a:pPr lvl="0"/>
            <a:r>
              <a:rPr lang="en-CA" sz="2000" dirty="0"/>
              <a:t>Lienholder has claim against land and holdback funds (which are held in trust)</a:t>
            </a:r>
          </a:p>
          <a:p>
            <a:pPr lvl="0"/>
            <a:r>
              <a:rPr lang="en-CA" sz="2000" dirty="0"/>
              <a:t>If owner acts as General Contractor there will likely be several separate lien funds (1 for each contract made with owner)</a:t>
            </a:r>
          </a:p>
          <a:p>
            <a:pPr lvl="0"/>
            <a:r>
              <a:rPr lang="en-CA" sz="2000" dirty="0"/>
              <a:t>Owner’s liability under Act (but not under contract) is limited to lien fund, as long as the Owner follows the rules</a:t>
            </a:r>
          </a:p>
          <a:p>
            <a:pPr lvl="0"/>
            <a:r>
              <a:rPr lang="en-CA" sz="2000" dirty="0"/>
              <a:t>45 days after substantial performance or total completion is the </a:t>
            </a:r>
            <a:r>
              <a:rPr lang="en-CA" sz="2000" i="1" dirty="0"/>
              <a:t>earliest</a:t>
            </a:r>
            <a:r>
              <a:rPr lang="en-CA" sz="2000" dirty="0"/>
              <a:t> the Owner can safely release holdback</a:t>
            </a:r>
          </a:p>
          <a:p>
            <a:pPr lvl="1"/>
            <a:r>
              <a:rPr lang="en-CA" sz="1600" dirty="0"/>
              <a:t>contract may require longer delay </a:t>
            </a:r>
          </a:p>
          <a:p>
            <a:pPr marL="0" indent="0">
              <a:buNone/>
            </a:pPr>
            <a:endParaRPr lang="en-CA" dirty="0"/>
          </a:p>
        </p:txBody>
      </p:sp>
    </p:spTree>
    <p:extLst>
      <p:ext uri="{BB962C8B-B14F-4D97-AF65-F5344CB8AC3E}">
        <p14:creationId xmlns:p14="http://schemas.microsoft.com/office/powerpoint/2010/main" val="357265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fontScale="55000" lnSpcReduction="20000"/>
          </a:bodyPr>
          <a:lstStyle/>
          <a:p>
            <a:pPr marL="0" indent="0">
              <a:buNone/>
            </a:pPr>
            <a:r>
              <a:rPr lang="en-CA" b="1" dirty="0"/>
              <a:t>Registration</a:t>
            </a:r>
          </a:p>
          <a:p>
            <a:pPr lvl="0"/>
            <a:r>
              <a:rPr lang="en-CA" dirty="0"/>
              <a:t>Registration </a:t>
            </a:r>
            <a:r>
              <a:rPr lang="en-CA" i="1" dirty="0"/>
              <a:t>preserves </a:t>
            </a:r>
            <a:r>
              <a:rPr lang="en-CA" dirty="0"/>
              <a:t>and gives notice of lien; it doesn’t </a:t>
            </a:r>
            <a:r>
              <a:rPr lang="en-CA" i="1" dirty="0"/>
              <a:t>create</a:t>
            </a:r>
            <a:r>
              <a:rPr lang="en-CA" dirty="0"/>
              <a:t> it</a:t>
            </a:r>
          </a:p>
          <a:p>
            <a:pPr lvl="0"/>
            <a:endParaRPr lang="en-CA" dirty="0">
              <a:highlight>
                <a:srgbClr val="FFFF00"/>
              </a:highlight>
            </a:endParaRPr>
          </a:p>
          <a:p>
            <a:pPr lvl="0"/>
            <a:r>
              <a:rPr lang="en-CA" dirty="0"/>
              <a:t>Registration Requirements (ss. 34-35)</a:t>
            </a:r>
          </a:p>
          <a:p>
            <a:pPr lvl="0"/>
            <a:endParaRPr lang="en-CA" dirty="0"/>
          </a:p>
          <a:p>
            <a:pPr lvl="1"/>
            <a:r>
              <a:rPr lang="en-CA" dirty="0"/>
              <a:t>Imperfect compliance not necessarily fatal to the claim (s. 37 – “substantial compliance”)</a:t>
            </a:r>
          </a:p>
          <a:p>
            <a:pPr lvl="2"/>
            <a:r>
              <a:rPr lang="en-CA" dirty="0"/>
              <a:t>Raises issue of prejudice to parties</a:t>
            </a:r>
          </a:p>
          <a:p>
            <a:pPr lvl="2"/>
            <a:r>
              <a:rPr lang="en-CA" dirty="0"/>
              <a:t>Test is whether or not other parties were misled</a:t>
            </a:r>
          </a:p>
          <a:p>
            <a:pPr lvl="2"/>
            <a:r>
              <a:rPr lang="en-CA" dirty="0"/>
              <a:t>Forgivable errors:</a:t>
            </a:r>
          </a:p>
          <a:p>
            <a:pPr lvl="3"/>
            <a:r>
              <a:rPr lang="en-CA" dirty="0"/>
              <a:t>Names spelled wrong</a:t>
            </a:r>
          </a:p>
          <a:p>
            <a:pPr lvl="3"/>
            <a:r>
              <a:rPr lang="en-CA" dirty="0"/>
              <a:t>Wrong addresses</a:t>
            </a:r>
          </a:p>
          <a:p>
            <a:pPr lvl="3"/>
            <a:endParaRPr lang="en-CA" dirty="0"/>
          </a:p>
          <a:p>
            <a:pPr lvl="2"/>
            <a:r>
              <a:rPr lang="en-CA" dirty="0"/>
              <a:t>Missed time limits will </a:t>
            </a:r>
            <a:r>
              <a:rPr lang="en-CA" i="1" u="sng" dirty="0"/>
              <a:t>not</a:t>
            </a:r>
            <a:r>
              <a:rPr lang="en-CA" dirty="0"/>
              <a:t> be forgiven</a:t>
            </a:r>
          </a:p>
          <a:p>
            <a:pPr marL="0" indent="0">
              <a:buNone/>
            </a:pPr>
            <a:endParaRPr lang="en-CA" dirty="0"/>
          </a:p>
        </p:txBody>
      </p:sp>
    </p:spTree>
    <p:extLst>
      <p:ext uri="{BB962C8B-B14F-4D97-AF65-F5344CB8AC3E}">
        <p14:creationId xmlns:p14="http://schemas.microsoft.com/office/powerpoint/2010/main" val="223989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1000"/>
                                        <p:tgtEl>
                                          <p:spTgt spid="3">
                                            <p:txEl>
                                              <p:pRg st="12" end="12"/>
                                            </p:txEl>
                                          </p:spTgt>
                                        </p:tgtEl>
                                      </p:cBhvr>
                                    </p:animEffect>
                                    <p:anim calcmode="lin" valueType="num">
                                      <p:cBhvr>
                                        <p:cTn id="5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fontScale="92500"/>
          </a:bodyPr>
          <a:lstStyle/>
          <a:p>
            <a:pPr marL="0" indent="0">
              <a:lnSpc>
                <a:spcPct val="80000"/>
              </a:lnSpc>
              <a:buNone/>
            </a:pPr>
            <a:r>
              <a:rPr lang="en-CA" sz="2200" b="1" dirty="0"/>
              <a:t>Registration</a:t>
            </a:r>
          </a:p>
          <a:p>
            <a:pPr lvl="0"/>
            <a:r>
              <a:rPr lang="en-CA" sz="2200" b="1" dirty="0"/>
              <a:t>Statement of Lien Form</a:t>
            </a:r>
          </a:p>
          <a:p>
            <a:pPr lvl="1"/>
            <a:r>
              <a:rPr lang="en-CA" sz="2200" dirty="0"/>
              <a:t>Don’t leave blanks (if something is inapplicable, strike it out)</a:t>
            </a:r>
          </a:p>
          <a:p>
            <a:pPr marL="457200" lvl="1" indent="0">
              <a:buNone/>
            </a:pPr>
            <a:endParaRPr lang="en-CA" sz="2200" dirty="0"/>
          </a:p>
          <a:p>
            <a:pPr lvl="1"/>
            <a:r>
              <a:rPr lang="en-CA" sz="2200" dirty="0"/>
              <a:t>Description of work/services/materials</a:t>
            </a:r>
          </a:p>
          <a:p>
            <a:pPr lvl="2"/>
            <a:r>
              <a:rPr lang="en-CA" dirty="0"/>
              <a:t>Short but descriptive</a:t>
            </a:r>
          </a:p>
          <a:p>
            <a:pPr lvl="2"/>
            <a:r>
              <a:rPr lang="en-CA" dirty="0"/>
              <a:t>Be sure to cover everything provided (i.e. work </a:t>
            </a:r>
            <a:r>
              <a:rPr lang="en-CA" i="1" dirty="0"/>
              <a:t>and</a:t>
            </a:r>
            <a:r>
              <a:rPr lang="en-CA" dirty="0"/>
              <a:t> materials, if that’s the case)</a:t>
            </a:r>
          </a:p>
          <a:p>
            <a:pPr marL="0" indent="0">
              <a:buNone/>
            </a:pPr>
            <a:endParaRPr lang="en-CA" dirty="0"/>
          </a:p>
        </p:txBody>
      </p:sp>
    </p:spTree>
    <p:extLst>
      <p:ext uri="{BB962C8B-B14F-4D97-AF65-F5344CB8AC3E}">
        <p14:creationId xmlns:p14="http://schemas.microsoft.com/office/powerpoint/2010/main" val="346740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a:bodyPr>
          <a:lstStyle/>
          <a:p>
            <a:pPr marL="0" indent="0">
              <a:buNone/>
            </a:pPr>
            <a:r>
              <a:rPr lang="en-CA" sz="2200" b="1" dirty="0"/>
              <a:t>Registration</a:t>
            </a:r>
          </a:p>
          <a:p>
            <a:pPr lvl="0"/>
            <a:r>
              <a:rPr lang="en-CA" sz="2400" b="1" dirty="0"/>
              <a:t>Statement of Lien Form</a:t>
            </a:r>
            <a:endParaRPr lang="en-CA" sz="2400" dirty="0"/>
          </a:p>
          <a:p>
            <a:pPr lvl="1"/>
            <a:r>
              <a:rPr lang="en-CA" sz="2400" b="1" dirty="0"/>
              <a:t>Claim for interest?</a:t>
            </a:r>
            <a:endParaRPr lang="en-CA" sz="2400" dirty="0"/>
          </a:p>
          <a:p>
            <a:pPr lvl="2"/>
            <a:r>
              <a:rPr lang="en-CA" dirty="0"/>
              <a:t>Include in statement of lien – if you don’t, you can’t get security for it on s. 48 application and won’t be able to claim it as part of the lien.</a:t>
            </a:r>
          </a:p>
          <a:p>
            <a:pPr marL="0" indent="0">
              <a:buNone/>
            </a:pPr>
            <a:endParaRPr lang="en-CA" dirty="0"/>
          </a:p>
        </p:txBody>
      </p:sp>
    </p:spTree>
    <p:extLst>
      <p:ext uri="{BB962C8B-B14F-4D97-AF65-F5344CB8AC3E}">
        <p14:creationId xmlns:p14="http://schemas.microsoft.com/office/powerpoint/2010/main" val="174020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 lien?</a:t>
            </a:r>
          </a:p>
        </p:txBody>
      </p:sp>
      <p:sp>
        <p:nvSpPr>
          <p:cNvPr id="3" name="Content Placeholder 2"/>
          <p:cNvSpPr>
            <a:spLocks noGrp="1"/>
          </p:cNvSpPr>
          <p:nvPr>
            <p:ph idx="1"/>
          </p:nvPr>
        </p:nvSpPr>
        <p:spPr/>
        <p:txBody>
          <a:bodyPr>
            <a:normAutofit/>
          </a:bodyPr>
          <a:lstStyle/>
          <a:p>
            <a:pPr lvl="0"/>
            <a:r>
              <a:rPr lang="en-CA" dirty="0"/>
              <a:t>A “Creature of Statute”</a:t>
            </a:r>
          </a:p>
          <a:p>
            <a:pPr lvl="1"/>
            <a:r>
              <a:rPr lang="en-CA" i="1" dirty="0"/>
              <a:t>Builders’ Lien Act</a:t>
            </a:r>
          </a:p>
          <a:p>
            <a:pPr marL="0" lvl="0" indent="0">
              <a:buNone/>
            </a:pPr>
            <a:endParaRPr lang="en-CA" sz="4400" dirty="0"/>
          </a:p>
          <a:p>
            <a:pPr lvl="0"/>
            <a:r>
              <a:rPr lang="en-CA" dirty="0"/>
              <a:t>Property rights vs. personal (contractual) rights</a:t>
            </a:r>
            <a:endParaRPr lang="en-CA" sz="4400" dirty="0"/>
          </a:p>
          <a:p>
            <a:pPr marL="457200" lvl="1" indent="0">
              <a:buNone/>
            </a:pPr>
            <a:endParaRPr lang="en-CA" dirty="0"/>
          </a:p>
          <a:p>
            <a:pPr lvl="1"/>
            <a:r>
              <a:rPr lang="en-CA" dirty="0"/>
              <a:t>Charge against land</a:t>
            </a:r>
            <a:endParaRPr lang="en-CA" sz="4000" dirty="0"/>
          </a:p>
          <a:p>
            <a:endParaRPr lang="en-CA" dirty="0"/>
          </a:p>
        </p:txBody>
      </p:sp>
    </p:spTree>
    <p:extLst>
      <p:ext uri="{BB962C8B-B14F-4D97-AF65-F5344CB8AC3E}">
        <p14:creationId xmlns:p14="http://schemas.microsoft.com/office/powerpoint/2010/main" val="3237314610"/>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a:bodyPr>
          <a:lstStyle/>
          <a:p>
            <a:pPr marL="0" indent="0">
              <a:buNone/>
            </a:pPr>
            <a:r>
              <a:rPr lang="en-CA" sz="2200" b="1" dirty="0"/>
              <a:t>Registration</a:t>
            </a:r>
          </a:p>
          <a:p>
            <a:pPr lvl="1"/>
            <a:endParaRPr lang="en-CA" b="1" dirty="0"/>
          </a:p>
          <a:p>
            <a:pPr lvl="1"/>
            <a:r>
              <a:rPr lang="en-CA" b="1" dirty="0"/>
              <a:t>Affidavit verifying lien</a:t>
            </a:r>
            <a:endParaRPr lang="en-CA" dirty="0"/>
          </a:p>
          <a:p>
            <a:pPr lvl="2"/>
            <a:r>
              <a:rPr lang="en-CA" dirty="0"/>
              <a:t>Who swears?</a:t>
            </a:r>
          </a:p>
          <a:p>
            <a:pPr lvl="3"/>
            <a:r>
              <a:rPr lang="en-CA" dirty="0"/>
              <a:t>Agent or lienholder</a:t>
            </a:r>
          </a:p>
          <a:p>
            <a:pPr lvl="3"/>
            <a:r>
              <a:rPr lang="en-CA" dirty="0"/>
              <a:t>Knowledge of facts (if based on information and belief, must be stated as such, along with the source of the information)</a:t>
            </a:r>
          </a:p>
          <a:p>
            <a:pPr lvl="0"/>
            <a:endParaRPr lang="en-CA" dirty="0"/>
          </a:p>
          <a:p>
            <a:pPr marL="0" indent="0">
              <a:buNone/>
            </a:pPr>
            <a:endParaRPr lang="en-CA" dirty="0"/>
          </a:p>
        </p:txBody>
      </p:sp>
    </p:spTree>
    <p:extLst>
      <p:ext uri="{BB962C8B-B14F-4D97-AF65-F5344CB8AC3E}">
        <p14:creationId xmlns:p14="http://schemas.microsoft.com/office/powerpoint/2010/main" val="244930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a:bodyPr>
          <a:lstStyle/>
          <a:p>
            <a:pPr marL="0" indent="0">
              <a:buNone/>
            </a:pPr>
            <a:r>
              <a:rPr lang="en-CA" b="1" dirty="0"/>
              <a:t>What happens when a lien is registered?</a:t>
            </a:r>
          </a:p>
          <a:p>
            <a:pPr marL="457200" lvl="1" indent="0">
              <a:buNone/>
            </a:pPr>
            <a:endParaRPr lang="en-CA" b="1" dirty="0"/>
          </a:p>
          <a:p>
            <a:pPr lvl="1"/>
            <a:r>
              <a:rPr lang="en-CA" b="1" dirty="0"/>
              <a:t>Payment and discharge (i.e. settlement)</a:t>
            </a:r>
            <a:endParaRPr lang="en-CA" dirty="0"/>
          </a:p>
          <a:p>
            <a:pPr marL="457200" lvl="1" indent="0">
              <a:buNone/>
            </a:pPr>
            <a:r>
              <a:rPr lang="en-CA" b="1" dirty="0"/>
              <a:t>                 or…</a:t>
            </a:r>
          </a:p>
          <a:p>
            <a:pPr lvl="1"/>
            <a:r>
              <a:rPr lang="en-CA" b="1" dirty="0"/>
              <a:t>Court proceedings and/or statutory notices</a:t>
            </a:r>
            <a:endParaRPr lang="en-CA" dirty="0"/>
          </a:p>
          <a:p>
            <a:pPr lvl="0"/>
            <a:endParaRPr lang="en-CA" dirty="0"/>
          </a:p>
          <a:p>
            <a:pPr marL="0" indent="0">
              <a:buNone/>
            </a:pPr>
            <a:endParaRPr lang="en-CA" dirty="0"/>
          </a:p>
        </p:txBody>
      </p:sp>
    </p:spTree>
    <p:extLst>
      <p:ext uri="{BB962C8B-B14F-4D97-AF65-F5344CB8AC3E}">
        <p14:creationId xmlns:p14="http://schemas.microsoft.com/office/powerpoint/2010/main" val="357540460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a:bodyPr>
          <a:lstStyle/>
          <a:p>
            <a:pPr marL="0" indent="0">
              <a:buNone/>
            </a:pPr>
            <a:r>
              <a:rPr lang="en-CA" b="1" dirty="0"/>
              <a:t>What happens when a lien is registered?</a:t>
            </a:r>
          </a:p>
          <a:p>
            <a:pPr lvl="1"/>
            <a:r>
              <a:rPr lang="en-CA" b="1" dirty="0"/>
              <a:t>Optional Notices:</a:t>
            </a:r>
          </a:p>
          <a:p>
            <a:pPr lvl="1"/>
            <a:endParaRPr lang="en-CA" dirty="0"/>
          </a:p>
          <a:p>
            <a:pPr lvl="2"/>
            <a:r>
              <a:rPr lang="en-CA" dirty="0"/>
              <a:t>Notice by Owner/mortgagee/Contractor/subcontractor of intention to pay lienholder (</a:t>
            </a:r>
            <a:r>
              <a:rPr lang="en-CA" b="1" dirty="0"/>
              <a:t>s. 29</a:t>
            </a:r>
            <a:r>
              <a:rPr lang="en-CA" dirty="0"/>
              <a:t>)</a:t>
            </a:r>
          </a:p>
          <a:p>
            <a:pPr marL="457200" lvl="1" indent="0">
              <a:buNone/>
            </a:pPr>
            <a:endParaRPr lang="en-CA" dirty="0"/>
          </a:p>
          <a:p>
            <a:pPr lvl="2"/>
            <a:r>
              <a:rPr lang="en-CA" dirty="0"/>
              <a:t>Notice to Commence an Action (see above)</a:t>
            </a:r>
          </a:p>
          <a:p>
            <a:pPr marL="0" indent="0">
              <a:buNone/>
            </a:pPr>
            <a:endParaRPr lang="en-CA" dirty="0"/>
          </a:p>
        </p:txBody>
      </p:sp>
    </p:spTree>
    <p:extLst>
      <p:ext uri="{BB962C8B-B14F-4D97-AF65-F5344CB8AC3E}">
        <p14:creationId xmlns:p14="http://schemas.microsoft.com/office/powerpoint/2010/main" val="278510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a:bodyPr>
          <a:lstStyle/>
          <a:p>
            <a:pPr marL="0" indent="0">
              <a:buNone/>
            </a:pPr>
            <a:r>
              <a:rPr lang="en-CA" b="1" dirty="0"/>
              <a:t>What happens when a lien is registered?</a:t>
            </a:r>
          </a:p>
          <a:p>
            <a:pPr lvl="1"/>
            <a:r>
              <a:rPr lang="en-CA" b="1" dirty="0"/>
              <a:t>Optional Notices:</a:t>
            </a:r>
          </a:p>
          <a:p>
            <a:pPr marL="457200" lvl="1" indent="0">
              <a:buNone/>
            </a:pPr>
            <a:endParaRPr lang="en-CA" dirty="0"/>
          </a:p>
          <a:p>
            <a:pPr lvl="2"/>
            <a:r>
              <a:rPr lang="en-CA" dirty="0"/>
              <a:t>Notice to prove lien (see above)</a:t>
            </a:r>
          </a:p>
          <a:p>
            <a:pPr marL="0" indent="0">
              <a:buNone/>
            </a:pPr>
            <a:endParaRPr lang="en-CA" dirty="0"/>
          </a:p>
        </p:txBody>
      </p:sp>
    </p:spTree>
    <p:extLst>
      <p:ext uri="{BB962C8B-B14F-4D97-AF65-F5344CB8AC3E}">
        <p14:creationId xmlns:p14="http://schemas.microsoft.com/office/powerpoint/2010/main" val="203641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Procedural Overview</a:t>
            </a:r>
          </a:p>
        </p:txBody>
      </p:sp>
      <p:sp>
        <p:nvSpPr>
          <p:cNvPr id="3" name="Content Placeholder 2"/>
          <p:cNvSpPr>
            <a:spLocks noGrp="1"/>
          </p:cNvSpPr>
          <p:nvPr>
            <p:ph idx="1"/>
          </p:nvPr>
        </p:nvSpPr>
        <p:spPr/>
        <p:txBody>
          <a:bodyPr>
            <a:normAutofit/>
          </a:bodyPr>
          <a:lstStyle/>
          <a:p>
            <a:pPr marL="0" indent="0">
              <a:buNone/>
            </a:pPr>
            <a:r>
              <a:rPr lang="en-CA" b="1" dirty="0"/>
              <a:t>What happens when a lien is registered?</a:t>
            </a:r>
          </a:p>
          <a:p>
            <a:pPr lvl="1"/>
            <a:r>
              <a:rPr lang="en-CA" b="1" dirty="0"/>
              <a:t>Further litigation</a:t>
            </a:r>
          </a:p>
          <a:p>
            <a:pPr lvl="2"/>
            <a:r>
              <a:rPr lang="en-CA" sz="2000" dirty="0"/>
              <a:t>Goal of lien claimant is to get judgment on underlying debt plus a declaration that the lien is valid and an order for the sale of the lands if debt not paid (similar to foreclosure process)</a:t>
            </a:r>
          </a:p>
          <a:p>
            <a:pPr marL="914400" lvl="2" indent="0">
              <a:buNone/>
            </a:pPr>
            <a:endParaRPr lang="en-CA" sz="2000" dirty="0"/>
          </a:p>
          <a:p>
            <a:pPr lvl="2"/>
            <a:r>
              <a:rPr lang="en-CA" sz="2000" dirty="0"/>
              <a:t>2-year time limit for trial (can be extended; </a:t>
            </a:r>
            <a:r>
              <a:rPr lang="en-CA" sz="2000" b="1" dirty="0"/>
              <a:t>s. 46</a:t>
            </a:r>
            <a:r>
              <a:rPr lang="en-CA" sz="2000" dirty="0"/>
              <a:t>)</a:t>
            </a:r>
          </a:p>
          <a:p>
            <a:pPr lvl="0"/>
            <a:endParaRPr lang="en-CA" dirty="0"/>
          </a:p>
          <a:p>
            <a:pPr marL="0" indent="0">
              <a:buNone/>
            </a:pPr>
            <a:endParaRPr lang="en-CA" dirty="0"/>
          </a:p>
        </p:txBody>
      </p:sp>
    </p:spTree>
    <p:extLst>
      <p:ext uri="{BB962C8B-B14F-4D97-AF65-F5344CB8AC3E}">
        <p14:creationId xmlns:p14="http://schemas.microsoft.com/office/powerpoint/2010/main" val="234063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Enforcement of Liens</a:t>
            </a:r>
          </a:p>
        </p:txBody>
      </p:sp>
      <p:sp>
        <p:nvSpPr>
          <p:cNvPr id="3" name="Content Placeholder 2"/>
          <p:cNvSpPr>
            <a:spLocks noGrp="1"/>
          </p:cNvSpPr>
          <p:nvPr>
            <p:ph idx="1"/>
          </p:nvPr>
        </p:nvSpPr>
        <p:spPr/>
        <p:txBody>
          <a:bodyPr>
            <a:normAutofit fontScale="77500" lnSpcReduction="20000"/>
          </a:bodyPr>
          <a:lstStyle/>
          <a:p>
            <a:pPr marL="0" lvl="0" indent="0">
              <a:buNone/>
            </a:pPr>
            <a:r>
              <a:rPr lang="en-CA" sz="3000" b="1" dirty="0"/>
              <a:t>Court of Queen’s Bench Action</a:t>
            </a:r>
          </a:p>
          <a:p>
            <a:pPr lvl="0"/>
            <a:r>
              <a:rPr lang="en-CA" sz="2000" dirty="0"/>
              <a:t>Court of Queen’s Bench has sole jurisdiction (</a:t>
            </a:r>
            <a:r>
              <a:rPr lang="en-CA" sz="2000" b="1" dirty="0"/>
              <a:t>s. 1(c)</a:t>
            </a:r>
            <a:r>
              <a:rPr lang="en-CA" sz="2000" dirty="0"/>
              <a:t>)</a:t>
            </a:r>
          </a:p>
          <a:p>
            <a:pPr lvl="1"/>
            <a:r>
              <a:rPr lang="en-CA" sz="2000" dirty="0"/>
              <a:t>Supposedly a “summary” procedure (is it really?)</a:t>
            </a:r>
          </a:p>
          <a:p>
            <a:pPr lvl="1"/>
            <a:r>
              <a:rPr lang="en-CA" sz="2000" dirty="0"/>
              <a:t>Statement of Claim</a:t>
            </a:r>
          </a:p>
          <a:p>
            <a:pPr lvl="2"/>
            <a:r>
              <a:rPr lang="en-CA" sz="2000" dirty="0"/>
              <a:t>Must be followed by registration of CLP within 180 days of registration of lien or the lien expires (unless order made under s. 27 or s. 48)</a:t>
            </a:r>
          </a:p>
          <a:p>
            <a:pPr lvl="1"/>
            <a:r>
              <a:rPr lang="en-CA" sz="2000" dirty="0"/>
              <a:t>Affidavit of records (sometimes)</a:t>
            </a:r>
          </a:p>
          <a:p>
            <a:pPr lvl="1"/>
            <a:r>
              <a:rPr lang="en-CA" sz="2000" dirty="0"/>
              <a:t>Questioning (if ordered by Court)</a:t>
            </a:r>
          </a:p>
          <a:p>
            <a:pPr lvl="1"/>
            <a:r>
              <a:rPr lang="en-CA" sz="2000" dirty="0"/>
              <a:t>Always at least 1 court application</a:t>
            </a:r>
          </a:p>
          <a:p>
            <a:pPr lvl="1"/>
            <a:r>
              <a:rPr lang="en-CA" sz="2000" dirty="0"/>
              <a:t>Sometimes trial</a:t>
            </a:r>
          </a:p>
          <a:p>
            <a:endParaRPr lang="en-CA" dirty="0"/>
          </a:p>
        </p:txBody>
      </p:sp>
    </p:spTree>
    <p:extLst>
      <p:ext uri="{BB962C8B-B14F-4D97-AF65-F5344CB8AC3E}">
        <p14:creationId xmlns:p14="http://schemas.microsoft.com/office/powerpoint/2010/main" val="34907615"/>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Enforcement of Liens</a:t>
            </a:r>
          </a:p>
        </p:txBody>
      </p:sp>
      <p:sp>
        <p:nvSpPr>
          <p:cNvPr id="3" name="Content Placeholder 2"/>
          <p:cNvSpPr>
            <a:spLocks noGrp="1"/>
          </p:cNvSpPr>
          <p:nvPr>
            <p:ph idx="1"/>
          </p:nvPr>
        </p:nvSpPr>
        <p:spPr/>
        <p:txBody>
          <a:bodyPr>
            <a:normAutofit/>
          </a:bodyPr>
          <a:lstStyle/>
          <a:p>
            <a:pPr marL="0" lvl="0" indent="0">
              <a:buNone/>
            </a:pPr>
            <a:r>
              <a:rPr lang="en-CA" sz="3000" b="1" dirty="0"/>
              <a:t>Court of Queen’s Bench Action</a:t>
            </a:r>
          </a:p>
          <a:p>
            <a:pPr lvl="1"/>
            <a:r>
              <a:rPr lang="en-CA" dirty="0"/>
              <a:t>Personal (contractual) and proprietary (lien) claims should be advanced in the same action</a:t>
            </a:r>
          </a:p>
          <a:p>
            <a:pPr lvl="1"/>
            <a:endParaRPr lang="en-CA" dirty="0"/>
          </a:p>
          <a:p>
            <a:pPr lvl="1"/>
            <a:r>
              <a:rPr lang="en-CA" dirty="0"/>
              <a:t>Payment must be due/overdue to support a valid cause of action (watch out for “pay when paid” and similar conditions precedent to payment!)</a:t>
            </a:r>
          </a:p>
          <a:p>
            <a:endParaRPr lang="en-CA" dirty="0"/>
          </a:p>
        </p:txBody>
      </p:sp>
    </p:spTree>
    <p:extLst>
      <p:ext uri="{BB962C8B-B14F-4D97-AF65-F5344CB8AC3E}">
        <p14:creationId xmlns:p14="http://schemas.microsoft.com/office/powerpoint/2010/main" val="94546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Enforcement of Liens</a:t>
            </a:r>
          </a:p>
        </p:txBody>
      </p:sp>
      <p:sp>
        <p:nvSpPr>
          <p:cNvPr id="3" name="Content Placeholder 2"/>
          <p:cNvSpPr>
            <a:spLocks noGrp="1"/>
          </p:cNvSpPr>
          <p:nvPr>
            <p:ph idx="1"/>
          </p:nvPr>
        </p:nvSpPr>
        <p:spPr/>
        <p:txBody>
          <a:bodyPr>
            <a:normAutofit fontScale="85000" lnSpcReduction="10000"/>
          </a:bodyPr>
          <a:lstStyle/>
          <a:p>
            <a:pPr marL="0" indent="0">
              <a:buNone/>
            </a:pPr>
            <a:r>
              <a:rPr lang="en-CA" b="1" dirty="0"/>
              <a:t>“Class action” nature of lien action</a:t>
            </a:r>
          </a:p>
          <a:p>
            <a:pPr marL="0" indent="0">
              <a:buNone/>
            </a:pPr>
            <a:r>
              <a:rPr lang="en-CA" sz="1700" b="1" i="1" dirty="0"/>
              <a:t>Deemed parties to proceedings </a:t>
            </a:r>
          </a:p>
          <a:p>
            <a:pPr marL="0" indent="0">
              <a:buNone/>
            </a:pPr>
            <a:r>
              <a:rPr lang="en-CA" sz="1700" b="1" i="1" dirty="0"/>
              <a:t>50 </a:t>
            </a:r>
            <a:r>
              <a:rPr lang="en-CA" sz="1700" i="1" dirty="0"/>
              <a:t>  All persons named as parties in the statement of claim and all registered lienholders are parties to the proceedings.</a:t>
            </a:r>
          </a:p>
          <a:p>
            <a:pPr lvl="1"/>
            <a:endParaRPr lang="en-CA" dirty="0"/>
          </a:p>
          <a:p>
            <a:pPr lvl="1"/>
            <a:r>
              <a:rPr lang="en-CA" dirty="0"/>
              <a:t>This puts limitations on the normal right of a plaintiff to discontinue at any time</a:t>
            </a:r>
          </a:p>
          <a:p>
            <a:pPr marL="457200" lvl="1" indent="0">
              <a:buNone/>
            </a:pPr>
            <a:endParaRPr lang="en-CA" sz="4000" dirty="0"/>
          </a:p>
          <a:p>
            <a:pPr lvl="1"/>
            <a:r>
              <a:rPr lang="en-CA" dirty="0"/>
              <a:t>CLP can be registered by any lien claimant under the same prime contract</a:t>
            </a:r>
            <a:endParaRPr lang="en-CA" sz="4000" dirty="0"/>
          </a:p>
          <a:p>
            <a:endParaRPr lang="en-CA" dirty="0"/>
          </a:p>
        </p:txBody>
      </p:sp>
    </p:spTree>
    <p:extLst>
      <p:ext uri="{BB962C8B-B14F-4D97-AF65-F5344CB8AC3E}">
        <p14:creationId xmlns:p14="http://schemas.microsoft.com/office/powerpoint/2010/main" val="372928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Enforcement of Liens</a:t>
            </a:r>
          </a:p>
        </p:txBody>
      </p:sp>
      <p:sp>
        <p:nvSpPr>
          <p:cNvPr id="3" name="Content Placeholder 2"/>
          <p:cNvSpPr>
            <a:spLocks noGrp="1"/>
          </p:cNvSpPr>
          <p:nvPr>
            <p:ph idx="1"/>
          </p:nvPr>
        </p:nvSpPr>
        <p:spPr/>
        <p:txBody>
          <a:bodyPr>
            <a:normAutofit fontScale="92500" lnSpcReduction="20000"/>
          </a:bodyPr>
          <a:lstStyle/>
          <a:p>
            <a:pPr marL="0" indent="0">
              <a:buNone/>
            </a:pPr>
            <a:r>
              <a:rPr lang="en-CA" b="1" dirty="0"/>
              <a:t>Priorities</a:t>
            </a:r>
          </a:p>
          <a:p>
            <a:pPr lvl="0"/>
            <a:r>
              <a:rPr lang="en-CA" sz="2400" i="1" dirty="0"/>
              <a:t>Pro rata </a:t>
            </a:r>
            <a:r>
              <a:rPr lang="en-CA" sz="2400" dirty="0"/>
              <a:t>within class</a:t>
            </a:r>
          </a:p>
          <a:p>
            <a:pPr lvl="1"/>
            <a:r>
              <a:rPr lang="en-CA" sz="2400" dirty="0"/>
              <a:t>Means you may have to wait to get judgment &amp; distribution until all lien claims are determined</a:t>
            </a:r>
          </a:p>
          <a:p>
            <a:pPr lvl="1"/>
            <a:endParaRPr lang="en-CA" sz="2400" dirty="0"/>
          </a:p>
          <a:p>
            <a:pPr lvl="0"/>
            <a:r>
              <a:rPr lang="en-CA" sz="2400" dirty="0"/>
              <a:t>As between classes</a:t>
            </a:r>
          </a:p>
          <a:p>
            <a:pPr lvl="1"/>
            <a:r>
              <a:rPr lang="en-CA" sz="2400" dirty="0"/>
              <a:t>Wage earners – 6 weeks’ pay</a:t>
            </a:r>
          </a:p>
          <a:p>
            <a:pPr lvl="1"/>
            <a:r>
              <a:rPr lang="en-CA" sz="2400" dirty="0"/>
              <a:t>Contractor paid last</a:t>
            </a:r>
          </a:p>
          <a:p>
            <a:endParaRPr lang="en-CA" dirty="0"/>
          </a:p>
        </p:txBody>
      </p:sp>
    </p:spTree>
    <p:extLst>
      <p:ext uri="{BB962C8B-B14F-4D97-AF65-F5344CB8AC3E}">
        <p14:creationId xmlns:p14="http://schemas.microsoft.com/office/powerpoint/2010/main" val="103545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Enforcement of Liens</a:t>
            </a:r>
          </a:p>
        </p:txBody>
      </p:sp>
      <p:sp>
        <p:nvSpPr>
          <p:cNvPr id="3" name="Content Placeholder 2"/>
          <p:cNvSpPr>
            <a:spLocks noGrp="1"/>
          </p:cNvSpPr>
          <p:nvPr>
            <p:ph idx="1"/>
          </p:nvPr>
        </p:nvSpPr>
        <p:spPr/>
        <p:txBody>
          <a:bodyPr>
            <a:normAutofit fontScale="70000" lnSpcReduction="20000"/>
          </a:bodyPr>
          <a:lstStyle/>
          <a:p>
            <a:pPr marL="0" indent="0">
              <a:buNone/>
            </a:pPr>
            <a:r>
              <a:rPr lang="en-CA" b="1" dirty="0"/>
              <a:t>Priorities</a:t>
            </a:r>
          </a:p>
          <a:p>
            <a:pPr lvl="0"/>
            <a:r>
              <a:rPr lang="en-CA" sz="2000" dirty="0"/>
              <a:t>As between lienholder and purchaser</a:t>
            </a:r>
          </a:p>
          <a:p>
            <a:pPr lvl="0"/>
            <a:endParaRPr lang="en-CA" sz="2000" dirty="0"/>
          </a:p>
          <a:p>
            <a:pPr lvl="1"/>
            <a:r>
              <a:rPr lang="en-CA" sz="2000" dirty="0"/>
              <a:t>Depends on registration priority (first in time will take priority, unless purchaser is found to be an “Owner”)</a:t>
            </a:r>
          </a:p>
          <a:p>
            <a:pPr lvl="0"/>
            <a:endParaRPr lang="en-CA" sz="2000" dirty="0"/>
          </a:p>
          <a:p>
            <a:pPr lvl="0"/>
            <a:r>
              <a:rPr lang="en-CA" sz="2000" dirty="0"/>
              <a:t>In bankruptcy/insolvency</a:t>
            </a:r>
          </a:p>
          <a:p>
            <a:pPr lvl="0"/>
            <a:endParaRPr lang="en-CA" sz="2000" dirty="0"/>
          </a:p>
          <a:p>
            <a:pPr lvl="1"/>
            <a:r>
              <a:rPr lang="en-CA" sz="2000" dirty="0"/>
              <a:t>Trust provisions (s. 22)</a:t>
            </a:r>
          </a:p>
          <a:p>
            <a:pPr lvl="2"/>
            <a:endParaRPr lang="en-CA" sz="2000" dirty="0"/>
          </a:p>
          <a:p>
            <a:pPr lvl="2"/>
            <a:r>
              <a:rPr lang="en-CA" sz="2000" dirty="0"/>
              <a:t>Note requirement for Certificate of Substantial Performance</a:t>
            </a:r>
          </a:p>
          <a:p>
            <a:endParaRPr lang="en-CA" dirty="0"/>
          </a:p>
        </p:txBody>
      </p:sp>
    </p:spTree>
    <p:extLst>
      <p:ext uri="{BB962C8B-B14F-4D97-AF65-F5344CB8AC3E}">
        <p14:creationId xmlns:p14="http://schemas.microsoft.com/office/powerpoint/2010/main" val="45217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anim calcmode="lin" valueType="num">
                                      <p:cBhvr>
                                        <p:cTn id="2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1000"/>
                                        <p:tgtEl>
                                          <p:spTgt spid="3">
                                            <p:txEl>
                                              <p:pRg st="9" end="9"/>
                                            </p:txEl>
                                          </p:spTgt>
                                        </p:tgtEl>
                                      </p:cBhvr>
                                    </p:animEffect>
                                    <p:anim calcmode="lin" valueType="num">
                                      <p:cBhvr>
                                        <p:cTn id="2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 lien?</a:t>
            </a:r>
          </a:p>
        </p:txBody>
      </p:sp>
      <p:sp>
        <p:nvSpPr>
          <p:cNvPr id="3" name="Content Placeholder 2"/>
          <p:cNvSpPr>
            <a:spLocks noGrp="1"/>
          </p:cNvSpPr>
          <p:nvPr>
            <p:ph idx="1"/>
          </p:nvPr>
        </p:nvSpPr>
        <p:spPr/>
        <p:txBody>
          <a:bodyPr/>
          <a:lstStyle/>
          <a:p>
            <a:pPr lvl="0"/>
            <a:r>
              <a:rPr lang="en-CA" dirty="0"/>
              <a:t>BLA is </a:t>
            </a:r>
            <a:r>
              <a:rPr lang="en-CA" i="1" dirty="0"/>
              <a:t>not</a:t>
            </a:r>
            <a:r>
              <a:rPr lang="en-CA" dirty="0"/>
              <a:t> the only applicable law</a:t>
            </a:r>
            <a:endParaRPr lang="en-CA" sz="4400" dirty="0"/>
          </a:p>
          <a:p>
            <a:pPr lvl="1"/>
            <a:r>
              <a:rPr lang="en-CA" dirty="0"/>
              <a:t>There may also be claims in:</a:t>
            </a:r>
            <a:endParaRPr lang="en-CA" sz="4000" dirty="0"/>
          </a:p>
          <a:p>
            <a:pPr lvl="2"/>
            <a:r>
              <a:rPr lang="en-CA" dirty="0"/>
              <a:t>Contract</a:t>
            </a:r>
            <a:endParaRPr lang="en-CA" sz="3600" dirty="0"/>
          </a:p>
          <a:p>
            <a:pPr lvl="2"/>
            <a:r>
              <a:rPr lang="en-CA" dirty="0"/>
              <a:t>Unjust enrichment</a:t>
            </a:r>
            <a:endParaRPr lang="en-CA" sz="3600" dirty="0"/>
          </a:p>
          <a:p>
            <a:pPr lvl="2"/>
            <a:r>
              <a:rPr lang="en-CA" dirty="0"/>
              <a:t>Negligence</a:t>
            </a:r>
            <a:endParaRPr lang="en-CA" sz="3600" dirty="0"/>
          </a:p>
          <a:p>
            <a:pPr lvl="2"/>
            <a:r>
              <a:rPr lang="en-CA" dirty="0"/>
              <a:t>Others</a:t>
            </a:r>
            <a:endParaRPr lang="en-CA" sz="3600" dirty="0"/>
          </a:p>
          <a:p>
            <a:pPr marL="0" indent="0">
              <a:buNone/>
            </a:pPr>
            <a:endParaRPr lang="en-CA" dirty="0"/>
          </a:p>
        </p:txBody>
      </p:sp>
    </p:spTree>
    <p:extLst>
      <p:ext uri="{BB962C8B-B14F-4D97-AF65-F5344CB8AC3E}">
        <p14:creationId xmlns:p14="http://schemas.microsoft.com/office/powerpoint/2010/main" val="294318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Certificates of Substantial Performance</a:t>
            </a:r>
          </a:p>
        </p:txBody>
      </p:sp>
      <p:sp>
        <p:nvSpPr>
          <p:cNvPr id="3" name="Content Placeholder 2"/>
          <p:cNvSpPr>
            <a:spLocks noGrp="1"/>
          </p:cNvSpPr>
          <p:nvPr>
            <p:ph idx="1"/>
          </p:nvPr>
        </p:nvSpPr>
        <p:spPr/>
        <p:txBody>
          <a:bodyPr>
            <a:normAutofit/>
          </a:bodyPr>
          <a:lstStyle/>
          <a:p>
            <a:pPr marL="914400" lvl="2" indent="0">
              <a:buNone/>
            </a:pPr>
            <a:r>
              <a:rPr lang="en-CA" b="1" dirty="0"/>
              <a:t>What a Certificate of Substantial Performance does:</a:t>
            </a:r>
          </a:p>
          <a:p>
            <a:pPr lvl="3"/>
            <a:endParaRPr lang="en-CA" dirty="0">
              <a:highlight>
                <a:srgbClr val="00FFFF"/>
              </a:highlight>
            </a:endParaRPr>
          </a:p>
          <a:p>
            <a:pPr lvl="3"/>
            <a:r>
              <a:rPr lang="en-CA" dirty="0"/>
              <a:t>Locks in the major lien holdback amount and starts the clock on claims against that fund</a:t>
            </a:r>
          </a:p>
          <a:p>
            <a:pPr marL="1371600" lvl="3" indent="0">
              <a:buNone/>
            </a:pPr>
            <a:endParaRPr lang="en-CA" dirty="0"/>
          </a:p>
          <a:p>
            <a:pPr lvl="3"/>
            <a:r>
              <a:rPr lang="en-CA" dirty="0"/>
              <a:t>Sets the start date for claims against the minor lien fund</a:t>
            </a:r>
          </a:p>
          <a:p>
            <a:pPr marL="1371600" lvl="3" indent="0">
              <a:buNone/>
            </a:pPr>
            <a:endParaRPr lang="en-CA" dirty="0"/>
          </a:p>
          <a:p>
            <a:pPr lvl="3"/>
            <a:r>
              <a:rPr lang="en-CA" dirty="0"/>
              <a:t>In case of prime contract, allows for the release of the lien holdback after 45 days (90 for well sites) as long as no liens are registered</a:t>
            </a:r>
          </a:p>
        </p:txBody>
      </p:sp>
    </p:spTree>
    <p:extLst>
      <p:ext uri="{BB962C8B-B14F-4D97-AF65-F5344CB8AC3E}">
        <p14:creationId xmlns:p14="http://schemas.microsoft.com/office/powerpoint/2010/main" val="786777426"/>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Certificates of Substantial Performance</a:t>
            </a:r>
          </a:p>
        </p:txBody>
      </p:sp>
      <p:sp>
        <p:nvSpPr>
          <p:cNvPr id="3" name="Content Placeholder 2"/>
          <p:cNvSpPr>
            <a:spLocks noGrp="1"/>
          </p:cNvSpPr>
          <p:nvPr>
            <p:ph idx="1"/>
          </p:nvPr>
        </p:nvSpPr>
        <p:spPr/>
        <p:txBody>
          <a:bodyPr>
            <a:normAutofit/>
          </a:bodyPr>
          <a:lstStyle/>
          <a:p>
            <a:pPr marL="914400" lvl="2" indent="0">
              <a:buNone/>
            </a:pPr>
            <a:r>
              <a:rPr lang="en-CA" b="1" dirty="0"/>
              <a:t>What a Certificate of Substantial Performance does:</a:t>
            </a:r>
          </a:p>
          <a:p>
            <a:pPr lvl="3"/>
            <a:endParaRPr lang="en-CA" dirty="0"/>
          </a:p>
          <a:p>
            <a:pPr lvl="3"/>
            <a:r>
              <a:rPr lang="en-CA" dirty="0"/>
              <a:t>In case of a subcontract, allows for the release of the lien holdback after 45 days (90 for well sites) as long as no liens are registered</a:t>
            </a:r>
          </a:p>
          <a:p>
            <a:pPr lvl="3"/>
            <a:endParaRPr lang="en-CA" dirty="0"/>
          </a:p>
          <a:p>
            <a:pPr lvl="3"/>
            <a:r>
              <a:rPr lang="en-CA" dirty="0"/>
              <a:t>Limits claims against the major lien fund</a:t>
            </a:r>
          </a:p>
          <a:p>
            <a:pPr lvl="4"/>
            <a:r>
              <a:rPr lang="en-CA" dirty="0"/>
              <a:t>See my blog post: </a:t>
            </a:r>
            <a:r>
              <a:rPr lang="en-US" dirty="0">
                <a:solidFill>
                  <a:schemeClr val="tx2"/>
                </a:solidFill>
              </a:rPr>
              <a:t>https://goo.gl/3BX2pf</a:t>
            </a:r>
            <a:endParaRPr lang="en-CA" dirty="0">
              <a:solidFill>
                <a:schemeClr val="tx2"/>
              </a:solidFill>
            </a:endParaRPr>
          </a:p>
          <a:p>
            <a:pPr lvl="3"/>
            <a:endParaRPr lang="en-CA" dirty="0"/>
          </a:p>
          <a:p>
            <a:pPr lvl="3"/>
            <a:endParaRPr lang="en-CA" dirty="0"/>
          </a:p>
          <a:p>
            <a:pPr marL="1371600" lvl="3" indent="0">
              <a:buNone/>
            </a:pPr>
            <a:endParaRPr lang="en-CA" dirty="0"/>
          </a:p>
        </p:txBody>
      </p:sp>
    </p:spTree>
    <p:extLst>
      <p:ext uri="{BB962C8B-B14F-4D97-AF65-F5344CB8AC3E}">
        <p14:creationId xmlns:p14="http://schemas.microsoft.com/office/powerpoint/2010/main" val="324589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Certificates of Substantial Performance</a:t>
            </a:r>
          </a:p>
        </p:txBody>
      </p:sp>
      <p:sp>
        <p:nvSpPr>
          <p:cNvPr id="3" name="Content Placeholder 2"/>
          <p:cNvSpPr>
            <a:spLocks noGrp="1"/>
          </p:cNvSpPr>
          <p:nvPr>
            <p:ph idx="1"/>
          </p:nvPr>
        </p:nvSpPr>
        <p:spPr/>
        <p:txBody>
          <a:bodyPr>
            <a:normAutofit/>
          </a:bodyPr>
          <a:lstStyle/>
          <a:p>
            <a:pPr marL="914400" lvl="2" indent="0">
              <a:buNone/>
            </a:pPr>
            <a:r>
              <a:rPr lang="en-CA" b="1" dirty="0"/>
              <a:t>What a Certificate of Substantial Performance does:</a:t>
            </a:r>
          </a:p>
          <a:p>
            <a:pPr marL="1371600" lvl="3" indent="0">
              <a:buNone/>
            </a:pPr>
            <a:endParaRPr lang="en-CA" dirty="0"/>
          </a:p>
          <a:p>
            <a:pPr lvl="3"/>
            <a:r>
              <a:rPr lang="en-CA" dirty="0"/>
              <a:t>Creates a trust that can be asserted against a receiver or trustee in bankruptcy</a:t>
            </a:r>
          </a:p>
          <a:p>
            <a:pPr marL="0" indent="0">
              <a:buNone/>
            </a:pPr>
            <a:endParaRPr lang="en-CA" dirty="0"/>
          </a:p>
        </p:txBody>
      </p:sp>
    </p:spTree>
    <p:extLst>
      <p:ext uri="{BB962C8B-B14F-4D97-AF65-F5344CB8AC3E}">
        <p14:creationId xmlns:p14="http://schemas.microsoft.com/office/powerpoint/2010/main" val="11343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Does a Lien Expire?</a:t>
            </a:r>
          </a:p>
        </p:txBody>
      </p:sp>
      <p:sp>
        <p:nvSpPr>
          <p:cNvPr id="3" name="Content Placeholder 2"/>
          <p:cNvSpPr>
            <a:spLocks noGrp="1"/>
          </p:cNvSpPr>
          <p:nvPr>
            <p:ph idx="1"/>
          </p:nvPr>
        </p:nvSpPr>
        <p:spPr/>
        <p:txBody>
          <a:bodyPr>
            <a:normAutofit/>
          </a:bodyPr>
          <a:lstStyle/>
          <a:p>
            <a:pPr marL="914400" lvl="2" indent="0">
              <a:buNone/>
            </a:pPr>
            <a:r>
              <a:rPr lang="en-CA" b="1" dirty="0"/>
              <a:t>What a Certificate of Substantial Performance </a:t>
            </a:r>
            <a:r>
              <a:rPr lang="en-CA" b="1" i="1" dirty="0"/>
              <a:t>doesn’t</a:t>
            </a:r>
            <a:r>
              <a:rPr lang="en-CA" b="1" dirty="0"/>
              <a:t> do:</a:t>
            </a:r>
            <a:endParaRPr lang="en-CA" dirty="0"/>
          </a:p>
          <a:p>
            <a:pPr marL="1371600" lvl="3" indent="0">
              <a:buNone/>
            </a:pPr>
            <a:endParaRPr lang="en-CA" b="1" dirty="0"/>
          </a:p>
          <a:p>
            <a:pPr lvl="3"/>
            <a:r>
              <a:rPr lang="en-CA" dirty="0"/>
              <a:t>Signify total completion</a:t>
            </a:r>
          </a:p>
          <a:p>
            <a:pPr marL="1371600" lvl="3" indent="0">
              <a:buNone/>
            </a:pPr>
            <a:endParaRPr lang="en-CA" dirty="0"/>
          </a:p>
          <a:p>
            <a:pPr lvl="3"/>
            <a:r>
              <a:rPr lang="en-CA" dirty="0"/>
              <a:t>Start the 45-day lien period for a General Contractor</a:t>
            </a:r>
          </a:p>
        </p:txBody>
      </p:sp>
    </p:spTree>
    <p:extLst>
      <p:ext uri="{BB962C8B-B14F-4D97-AF65-F5344CB8AC3E}">
        <p14:creationId xmlns:p14="http://schemas.microsoft.com/office/powerpoint/2010/main" val="78677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normAutofit/>
          </a:bodyPr>
          <a:lstStyle/>
          <a:p>
            <a:pPr marL="0" indent="0">
              <a:buNone/>
            </a:pPr>
            <a:r>
              <a:rPr lang="en-CA" b="1" dirty="0"/>
              <a:t>Invoicing re: Release of Holdback</a:t>
            </a:r>
          </a:p>
          <a:p>
            <a:pPr lvl="0"/>
            <a:endParaRPr lang="en-CA" sz="2800" dirty="0"/>
          </a:p>
          <a:p>
            <a:pPr lvl="0"/>
            <a:r>
              <a:rPr lang="en-CA" sz="2800" dirty="0"/>
              <a:t>Potentially confusing</a:t>
            </a:r>
          </a:p>
          <a:p>
            <a:pPr lvl="0"/>
            <a:r>
              <a:rPr lang="en-CA" sz="2800" dirty="0"/>
              <a:t>Not required (work is already billed)</a:t>
            </a:r>
          </a:p>
          <a:p>
            <a:pPr lvl="0"/>
            <a:r>
              <a:rPr lang="en-CA" sz="2800" dirty="0"/>
              <a:t>Better to issue a letter/reminder notice</a:t>
            </a:r>
          </a:p>
          <a:p>
            <a:pPr marL="0" indent="0">
              <a:buNone/>
            </a:pPr>
            <a:endParaRPr lang="en-CA" b="1" dirty="0"/>
          </a:p>
        </p:txBody>
      </p:sp>
    </p:spTree>
    <p:extLst>
      <p:ext uri="{BB962C8B-B14F-4D97-AF65-F5344CB8AC3E}">
        <p14:creationId xmlns:p14="http://schemas.microsoft.com/office/powerpoint/2010/main" val="2071279592"/>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lstStyle/>
          <a:p>
            <a:pPr marL="0" indent="0">
              <a:buNone/>
            </a:pPr>
            <a:r>
              <a:rPr lang="en-CA" b="1" dirty="0"/>
              <a:t>Interest Claims</a:t>
            </a:r>
          </a:p>
          <a:p>
            <a:pPr marL="0" indent="0">
              <a:buNone/>
            </a:pPr>
            <a:r>
              <a:rPr lang="en-CA" dirty="0">
                <a:highlight>
                  <a:srgbClr val="FFFF00"/>
                </a:highlight>
              </a:rPr>
              <a:t> </a:t>
            </a:r>
            <a:endParaRPr lang="en-CA" dirty="0"/>
          </a:p>
          <a:p>
            <a:pPr lvl="0"/>
            <a:r>
              <a:rPr lang="en-CA" sz="2400" dirty="0"/>
              <a:t>A line on an invoice (e.g. “</a:t>
            </a:r>
            <a:r>
              <a:rPr lang="en-CA" sz="2400" i="1" dirty="0"/>
              <a:t>interest will be charged at 2% per month on overdue amounts</a:t>
            </a:r>
            <a:r>
              <a:rPr lang="en-CA" sz="2400" dirty="0"/>
              <a:t>”) is </a:t>
            </a:r>
            <a:r>
              <a:rPr lang="en-CA" sz="2400" i="1" dirty="0"/>
              <a:t>not</a:t>
            </a:r>
            <a:r>
              <a:rPr lang="en-CA" sz="2400" dirty="0"/>
              <a:t> good evidence of an agreement!</a:t>
            </a:r>
          </a:p>
          <a:p>
            <a:pPr lvl="1"/>
            <a:r>
              <a:rPr lang="en-CA" sz="2000" dirty="0"/>
              <a:t>See my blog post: </a:t>
            </a:r>
            <a:r>
              <a:rPr lang="en-US" sz="2000" dirty="0">
                <a:solidFill>
                  <a:schemeClr val="tx2"/>
                </a:solidFill>
              </a:rPr>
              <a:t>https://goo.gl/hsKBm9</a:t>
            </a:r>
            <a:endParaRPr lang="en-CA" sz="2000" dirty="0">
              <a:solidFill>
                <a:schemeClr val="tx2"/>
              </a:solidFill>
            </a:endParaRPr>
          </a:p>
          <a:p>
            <a:pPr marL="0" indent="0">
              <a:buNone/>
            </a:pPr>
            <a:endParaRPr lang="en-CA" dirty="0"/>
          </a:p>
        </p:txBody>
      </p:sp>
    </p:spTree>
    <p:extLst>
      <p:ext uri="{BB962C8B-B14F-4D97-AF65-F5344CB8AC3E}">
        <p14:creationId xmlns:p14="http://schemas.microsoft.com/office/powerpoint/2010/main" val="194509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lstStyle/>
          <a:p>
            <a:pPr marL="0" indent="0">
              <a:buNone/>
            </a:pPr>
            <a:r>
              <a:rPr lang="en-CA" b="1" dirty="0"/>
              <a:t>Statutory Declarations</a:t>
            </a:r>
          </a:p>
          <a:p>
            <a:pPr lvl="0"/>
            <a:r>
              <a:rPr lang="en-CA" dirty="0"/>
              <a:t>Why are they used?</a:t>
            </a:r>
            <a:endParaRPr lang="en-CA" sz="4400" dirty="0"/>
          </a:p>
          <a:p>
            <a:pPr lvl="1"/>
            <a:r>
              <a:rPr lang="en-CA" dirty="0"/>
              <a:t>No statutory holdback of subcontractor/supplier payments</a:t>
            </a:r>
            <a:endParaRPr lang="en-CA" sz="4000" dirty="0"/>
          </a:p>
          <a:p>
            <a:pPr lvl="1"/>
            <a:r>
              <a:rPr lang="en-CA" dirty="0"/>
              <a:t>If sub/supplier “takes the money and runs” the GC may, in effect, end up paying twice for the same work or materials</a:t>
            </a:r>
            <a:endParaRPr lang="en-CA" sz="4000" dirty="0"/>
          </a:p>
          <a:p>
            <a:endParaRPr lang="en-CA" dirty="0"/>
          </a:p>
        </p:txBody>
      </p:sp>
    </p:spTree>
    <p:extLst>
      <p:ext uri="{BB962C8B-B14F-4D97-AF65-F5344CB8AC3E}">
        <p14:creationId xmlns:p14="http://schemas.microsoft.com/office/powerpoint/2010/main" val="419979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normAutofit/>
          </a:bodyPr>
          <a:lstStyle/>
          <a:p>
            <a:pPr marL="0" indent="0">
              <a:buNone/>
            </a:pPr>
            <a:r>
              <a:rPr lang="en-CA" b="1" dirty="0"/>
              <a:t>Statutory Declarations</a:t>
            </a:r>
          </a:p>
          <a:p>
            <a:pPr lvl="0"/>
            <a:r>
              <a:rPr lang="en-CA" dirty="0"/>
              <a:t>How are they relied on?</a:t>
            </a:r>
            <a:endParaRPr lang="en-CA" sz="4400" dirty="0"/>
          </a:p>
          <a:p>
            <a:pPr lvl="1"/>
            <a:r>
              <a:rPr lang="en-CA" dirty="0"/>
              <a:t>By subcontractor to get payment from GC</a:t>
            </a:r>
            <a:endParaRPr lang="en-CA" sz="4000" dirty="0"/>
          </a:p>
          <a:p>
            <a:pPr lvl="1"/>
            <a:r>
              <a:rPr lang="en-CA" dirty="0"/>
              <a:t>As evidence to (attempt to) defeat lien claim by sub-subcontractor/supplier</a:t>
            </a:r>
            <a:endParaRPr lang="en-CA" sz="4000" dirty="0"/>
          </a:p>
          <a:p>
            <a:pPr lvl="1"/>
            <a:r>
              <a:rPr lang="en-CA" dirty="0"/>
              <a:t>To satisfy bank that it should release progress payment (however in my opinion, banks shouldn’t really care if they maintain a proper holdback)</a:t>
            </a:r>
            <a:endParaRPr lang="en-CA" sz="4000" dirty="0"/>
          </a:p>
          <a:p>
            <a:endParaRPr lang="en-CA" dirty="0"/>
          </a:p>
        </p:txBody>
      </p:sp>
    </p:spTree>
    <p:extLst>
      <p:ext uri="{BB962C8B-B14F-4D97-AF65-F5344CB8AC3E}">
        <p14:creationId xmlns:p14="http://schemas.microsoft.com/office/powerpoint/2010/main" val="50430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normAutofit fontScale="85000" lnSpcReduction="20000"/>
          </a:bodyPr>
          <a:lstStyle/>
          <a:p>
            <a:pPr marL="0" indent="0">
              <a:buNone/>
            </a:pPr>
            <a:r>
              <a:rPr lang="en-CA" b="1" dirty="0"/>
              <a:t>Statutory Declarations</a:t>
            </a:r>
          </a:p>
          <a:p>
            <a:pPr lvl="0"/>
            <a:r>
              <a:rPr lang="en-CA" dirty="0"/>
              <a:t>Effect of false declarations</a:t>
            </a:r>
            <a:endParaRPr lang="en-CA" sz="4400" dirty="0"/>
          </a:p>
          <a:p>
            <a:pPr lvl="1"/>
            <a:r>
              <a:rPr lang="en-CA" dirty="0"/>
              <a:t>Criminal offence</a:t>
            </a:r>
          </a:p>
          <a:p>
            <a:pPr marL="457200" lvl="1" indent="0">
              <a:buNone/>
            </a:pPr>
            <a:endParaRPr lang="en-CA" dirty="0"/>
          </a:p>
          <a:p>
            <a:pPr marL="400050" lvl="1" indent="0">
              <a:buNone/>
            </a:pPr>
            <a:r>
              <a:rPr lang="en-US" sz="1400" b="1" i="1" dirty="0"/>
              <a:t>Perjury</a:t>
            </a:r>
          </a:p>
          <a:p>
            <a:pPr marL="400050" lvl="1" indent="0">
              <a:buNone/>
            </a:pPr>
            <a:r>
              <a:rPr lang="en-US" sz="1400" b="1" i="1" dirty="0"/>
              <a:t>131</a:t>
            </a:r>
            <a:r>
              <a:rPr lang="en-US" sz="1400" i="1" dirty="0"/>
              <a:t> (1) Subject to subsection (3), every one commits perjury who, with intent to mislead, makes before a person who is authorized by law to permit it to be made before him a false statement under oath or solemn affirmation, by affidavit, solemn declaration or deposition or orally, knowing that the statement is false.</a:t>
            </a:r>
          </a:p>
          <a:p>
            <a:pPr marL="0" indent="0">
              <a:buNone/>
            </a:pPr>
            <a:endParaRPr lang="en-US" sz="1800" i="1" dirty="0"/>
          </a:p>
          <a:p>
            <a:pPr marL="400050" lvl="1" indent="0">
              <a:buNone/>
            </a:pPr>
            <a:r>
              <a:rPr lang="en-US" sz="1400" b="1" i="1" dirty="0"/>
              <a:t>Punishment</a:t>
            </a:r>
          </a:p>
          <a:p>
            <a:pPr marL="400050" lvl="1" indent="0">
              <a:buNone/>
            </a:pPr>
            <a:r>
              <a:rPr lang="en-US" sz="1400" b="1" i="1" dirty="0"/>
              <a:t>132</a:t>
            </a:r>
            <a:r>
              <a:rPr lang="en-US" sz="1400" i="1" dirty="0"/>
              <a:t> Every one who commits perjury is guilty of an indictable offence and liable to imprisonment for a term not exceeding </a:t>
            </a:r>
            <a:r>
              <a:rPr lang="en-US" sz="1400" i="1" u="sng" dirty="0"/>
              <a:t>fourteen years</a:t>
            </a:r>
            <a:r>
              <a:rPr lang="en-US" sz="1400" i="1" dirty="0"/>
              <a:t>.</a:t>
            </a:r>
          </a:p>
          <a:p>
            <a:pPr marL="0" indent="0">
              <a:buNone/>
            </a:pPr>
            <a:endParaRPr lang="en-US" sz="1100" dirty="0">
              <a:highlight>
                <a:srgbClr val="FFFF00"/>
              </a:highlight>
            </a:endParaRPr>
          </a:p>
          <a:p>
            <a:pPr lvl="2"/>
            <a:endParaRPr lang="en-CA" sz="3600" dirty="0">
              <a:highlight>
                <a:srgbClr val="FFFF00"/>
              </a:highlight>
            </a:endParaRPr>
          </a:p>
          <a:p>
            <a:endParaRPr lang="en-CA" dirty="0"/>
          </a:p>
        </p:txBody>
      </p:sp>
    </p:spTree>
    <p:extLst>
      <p:ext uri="{BB962C8B-B14F-4D97-AF65-F5344CB8AC3E}">
        <p14:creationId xmlns:p14="http://schemas.microsoft.com/office/powerpoint/2010/main" val="87254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normAutofit/>
          </a:bodyPr>
          <a:lstStyle/>
          <a:p>
            <a:pPr marL="0" indent="0">
              <a:buNone/>
            </a:pPr>
            <a:r>
              <a:rPr lang="en-CA" b="1" dirty="0"/>
              <a:t>Statutory Declarations</a:t>
            </a:r>
          </a:p>
          <a:p>
            <a:pPr lvl="0"/>
            <a:r>
              <a:rPr lang="en-CA" dirty="0"/>
              <a:t>Effect of false declarations</a:t>
            </a:r>
            <a:endParaRPr lang="en-CA" sz="4400" dirty="0"/>
          </a:p>
          <a:p>
            <a:pPr lvl="1"/>
            <a:r>
              <a:rPr lang="en-CA" dirty="0"/>
              <a:t>Civil fraud</a:t>
            </a:r>
            <a:endParaRPr lang="en-CA" sz="4000" dirty="0"/>
          </a:p>
          <a:p>
            <a:pPr lvl="2"/>
            <a:r>
              <a:rPr lang="en-CA" dirty="0"/>
              <a:t>Individual, personal liability of persons making false Statutory Declaration</a:t>
            </a:r>
            <a:endParaRPr lang="en-CA" sz="3600" dirty="0"/>
          </a:p>
          <a:p>
            <a:pPr lvl="1"/>
            <a:r>
              <a:rPr lang="en-CA" dirty="0"/>
              <a:t>Prejudice to parties relying on it</a:t>
            </a:r>
            <a:endParaRPr lang="en-CA" sz="4000" dirty="0"/>
          </a:p>
          <a:p>
            <a:pPr marL="0" indent="0">
              <a:buNone/>
            </a:pPr>
            <a:endParaRPr lang="en-CA" sz="4400" dirty="0"/>
          </a:p>
          <a:p>
            <a:endParaRPr lang="en-CA" dirty="0"/>
          </a:p>
        </p:txBody>
      </p:sp>
    </p:spTree>
    <p:extLst>
      <p:ext uri="{BB962C8B-B14F-4D97-AF65-F5344CB8AC3E}">
        <p14:creationId xmlns:p14="http://schemas.microsoft.com/office/powerpoint/2010/main" val="388629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do liens exist?</a:t>
            </a:r>
          </a:p>
        </p:txBody>
      </p:sp>
      <p:sp>
        <p:nvSpPr>
          <p:cNvPr id="3" name="Content Placeholder 2"/>
          <p:cNvSpPr>
            <a:spLocks noGrp="1"/>
          </p:cNvSpPr>
          <p:nvPr>
            <p:ph idx="1"/>
          </p:nvPr>
        </p:nvSpPr>
        <p:spPr/>
        <p:txBody>
          <a:bodyPr/>
          <a:lstStyle/>
          <a:p>
            <a:pPr lvl="0"/>
            <a:r>
              <a:rPr lang="en-CA" dirty="0"/>
              <a:t>To prevent owners from taking the benefit of labour and materials provided without paying for them</a:t>
            </a:r>
          </a:p>
          <a:p>
            <a:pPr marL="0" indent="0">
              <a:buNone/>
            </a:pPr>
            <a:endParaRPr lang="en-CA" dirty="0"/>
          </a:p>
          <a:p>
            <a:pPr lvl="0"/>
            <a:r>
              <a:rPr lang="en-CA" dirty="0"/>
              <a:t>To provide a streamlined procedure for resolving construction disputes (at least in theory)</a:t>
            </a:r>
          </a:p>
          <a:p>
            <a:endParaRPr lang="en-CA" dirty="0"/>
          </a:p>
        </p:txBody>
      </p:sp>
    </p:spTree>
    <p:extLst>
      <p:ext uri="{BB962C8B-B14F-4D97-AF65-F5344CB8AC3E}">
        <p14:creationId xmlns:p14="http://schemas.microsoft.com/office/powerpoint/2010/main" val="1161448388"/>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normAutofit/>
          </a:bodyPr>
          <a:lstStyle/>
          <a:p>
            <a:pPr marL="0" indent="0">
              <a:buNone/>
            </a:pPr>
            <a:r>
              <a:rPr lang="en-CA" b="1" dirty="0"/>
              <a:t>Statutory Declarations</a:t>
            </a:r>
          </a:p>
          <a:p>
            <a:pPr marL="0" lvl="0" indent="0">
              <a:buNone/>
            </a:pPr>
            <a:r>
              <a:rPr lang="en-CA" sz="2800" dirty="0"/>
              <a:t>Alternative:</a:t>
            </a:r>
          </a:p>
          <a:p>
            <a:pPr marL="0" lvl="0" indent="0">
              <a:buNone/>
            </a:pPr>
            <a:r>
              <a:rPr lang="en-CA" sz="2800" dirty="0"/>
              <a:t>Use/require Certificates of Substantial Performance for subcontracts</a:t>
            </a:r>
            <a:endParaRPr lang="en-CA" sz="4400" dirty="0"/>
          </a:p>
          <a:p>
            <a:endParaRPr lang="en-CA" dirty="0"/>
          </a:p>
        </p:txBody>
      </p:sp>
    </p:spTree>
    <p:extLst>
      <p:ext uri="{BB962C8B-B14F-4D97-AF65-F5344CB8AC3E}">
        <p14:creationId xmlns:p14="http://schemas.microsoft.com/office/powerpoint/2010/main" val="399713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normAutofit fontScale="92500" lnSpcReduction="10000"/>
          </a:bodyPr>
          <a:lstStyle/>
          <a:p>
            <a:pPr marL="0" indent="0">
              <a:buNone/>
            </a:pPr>
            <a:r>
              <a:rPr lang="en-CA" sz="4000" b="1" dirty="0"/>
              <a:t>Is an Attitude Adjustment in Order?</a:t>
            </a:r>
          </a:p>
          <a:p>
            <a:pPr lvl="0"/>
            <a:endParaRPr lang="en-CA" dirty="0"/>
          </a:p>
          <a:p>
            <a:pPr lvl="0"/>
            <a:r>
              <a:rPr lang="en-CA" dirty="0"/>
              <a:t>So there’s a lien registered – is this </a:t>
            </a:r>
            <a:r>
              <a:rPr lang="en-CA" i="1" dirty="0"/>
              <a:t>really</a:t>
            </a:r>
            <a:r>
              <a:rPr lang="en-CA" dirty="0"/>
              <a:t> a big deal?</a:t>
            </a:r>
            <a:endParaRPr lang="en-CA" sz="4400" dirty="0"/>
          </a:p>
          <a:p>
            <a:pPr lvl="1"/>
            <a:r>
              <a:rPr lang="en-CA" dirty="0"/>
              <a:t>Relatively quick and easy procedure to clear it off and allow funds to flow </a:t>
            </a:r>
            <a:r>
              <a:rPr lang="en-CA" b="1" dirty="0"/>
              <a:t>IF</a:t>
            </a:r>
            <a:r>
              <a:rPr lang="en-CA" dirty="0"/>
              <a:t> parties and their lawyers are sensible</a:t>
            </a:r>
            <a:endParaRPr lang="en-CA" sz="4000" dirty="0"/>
          </a:p>
          <a:p>
            <a:pPr lvl="2"/>
            <a:r>
              <a:rPr lang="en-CA" dirty="0"/>
              <a:t>Cash security or lien bond</a:t>
            </a:r>
            <a:endParaRPr lang="en-CA" sz="3600" dirty="0"/>
          </a:p>
          <a:p>
            <a:pPr lvl="2"/>
            <a:r>
              <a:rPr lang="en-CA" dirty="0"/>
              <a:t>Allows parties to put aside their disagreements, get job done, then see where the chips fall</a:t>
            </a:r>
            <a:endParaRPr lang="en-CA" sz="3600" dirty="0"/>
          </a:p>
          <a:p>
            <a:endParaRPr lang="en-CA" dirty="0"/>
          </a:p>
        </p:txBody>
      </p:sp>
    </p:spTree>
    <p:extLst>
      <p:ext uri="{BB962C8B-B14F-4D97-AF65-F5344CB8AC3E}">
        <p14:creationId xmlns:p14="http://schemas.microsoft.com/office/powerpoint/2010/main" val="238962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Miscellaneous</a:t>
            </a:r>
          </a:p>
        </p:txBody>
      </p:sp>
      <p:sp>
        <p:nvSpPr>
          <p:cNvPr id="3" name="Content Placeholder 2"/>
          <p:cNvSpPr>
            <a:spLocks noGrp="1"/>
          </p:cNvSpPr>
          <p:nvPr>
            <p:ph idx="1"/>
          </p:nvPr>
        </p:nvSpPr>
        <p:spPr/>
        <p:txBody>
          <a:bodyPr>
            <a:normAutofit lnSpcReduction="10000"/>
          </a:bodyPr>
          <a:lstStyle/>
          <a:p>
            <a:pPr marL="0" indent="0">
              <a:buNone/>
            </a:pPr>
            <a:r>
              <a:rPr lang="en-CA" b="1" dirty="0"/>
              <a:t>Effect of Arbitration Clauses and Other Dispute Resolution Clauses</a:t>
            </a:r>
          </a:p>
          <a:p>
            <a:endParaRPr lang="en-CA" dirty="0"/>
          </a:p>
          <a:p>
            <a:pPr lvl="0"/>
            <a:r>
              <a:rPr lang="en-CA" sz="2400" dirty="0"/>
              <a:t>They don’t prevent the registration of a lien or steps to preserve it (Statement of Claim and CLP), </a:t>
            </a:r>
            <a:r>
              <a:rPr lang="en-CA" sz="2400" u="sng" dirty="0"/>
              <a:t>but</a:t>
            </a:r>
            <a:endParaRPr lang="en-CA" sz="2400" dirty="0"/>
          </a:p>
          <a:p>
            <a:pPr lvl="0"/>
            <a:r>
              <a:rPr lang="en-CA" sz="2400" dirty="0"/>
              <a:t>They do often prevent a lien action being carried forward until the full contractual dispute resolution process has run its course</a:t>
            </a:r>
          </a:p>
          <a:p>
            <a:pPr marL="0" indent="0">
              <a:buNone/>
            </a:pPr>
            <a:endParaRPr lang="en-CA" b="1" dirty="0"/>
          </a:p>
          <a:p>
            <a:endParaRPr lang="en-CA" dirty="0"/>
          </a:p>
        </p:txBody>
      </p:sp>
    </p:spTree>
    <p:extLst>
      <p:ext uri="{BB962C8B-B14F-4D97-AF65-F5344CB8AC3E}">
        <p14:creationId xmlns:p14="http://schemas.microsoft.com/office/powerpoint/2010/main" val="108239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QUESTIONS?</a:t>
            </a:r>
          </a:p>
        </p:txBody>
      </p:sp>
      <p:pic>
        <p:nvPicPr>
          <p:cNvPr id="1026" name="Picture 2" descr="C:\Users\group427\AppData\Local\Microsoft\Windows\Temporary Internet Files\Content.IE5\NKD1IVG5\large-red-question-mark-in-a-triangle-0-13284[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1840" y="1700808"/>
            <a:ext cx="3024336" cy="3145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546772"/>
      </p:ext>
    </p:extLst>
  </p:cSld>
  <p:clrMapOvr>
    <a:masterClrMapping/>
  </p:clrMapOvr>
  <mc:AlternateContent xmlns:mc="http://schemas.openxmlformats.org/markup-compatibility/2006">
    <mc:Choice xmlns:p14="http://schemas.microsoft.com/office/powerpoint/2010/main" Requires="p14">
      <p:transition spd="slow" p14:dur="1750">
        <p14:glitter pattern="hexago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b="1" dirty="0"/>
              <a:t>Owners</a:t>
            </a:r>
          </a:p>
          <a:p>
            <a:pPr marL="0" indent="0">
              <a:buNone/>
            </a:pPr>
            <a:r>
              <a:rPr lang="en-CA" sz="1800" b="1" i="1" dirty="0"/>
              <a:t>1(j)</a:t>
            </a:r>
            <a:r>
              <a:rPr lang="en-CA" sz="1800" i="1" dirty="0"/>
              <a:t>    </a:t>
            </a:r>
            <a:r>
              <a:rPr lang="en-CA" sz="1800" b="1" i="1" dirty="0"/>
              <a:t>“owner”</a:t>
            </a:r>
            <a:r>
              <a:rPr lang="en-CA" sz="1800" i="1" dirty="0"/>
              <a:t> means a person having an estate or interest in land at whose request, express or implied, and</a:t>
            </a:r>
          </a:p>
          <a:p>
            <a:pPr marL="0" indent="0">
              <a:buNone/>
            </a:pPr>
            <a:r>
              <a:rPr lang="en-CA" sz="1800" i="1" dirty="0"/>
              <a:t>  	(</a:t>
            </a:r>
            <a:r>
              <a:rPr lang="en-CA" sz="1800" i="1" dirty="0" err="1"/>
              <a:t>i</a:t>
            </a:r>
            <a:r>
              <a:rPr lang="en-CA" sz="1800" i="1" dirty="0"/>
              <a:t>)    on whose credit,</a:t>
            </a:r>
          </a:p>
          <a:p>
            <a:pPr marL="0" indent="0">
              <a:buNone/>
            </a:pPr>
            <a:r>
              <a:rPr lang="en-CA" sz="1800" i="1" dirty="0"/>
              <a:t>	(ii)    on whose behalf,</a:t>
            </a:r>
          </a:p>
          <a:p>
            <a:pPr marL="0" indent="0">
              <a:buNone/>
            </a:pPr>
            <a:r>
              <a:rPr lang="en-CA" sz="1800" i="1" dirty="0"/>
              <a:t>            	(iii)    with whose </a:t>
            </a:r>
            <a:r>
              <a:rPr lang="en-CA" sz="1800" i="1" dirty="0" err="1"/>
              <a:t>privity</a:t>
            </a:r>
            <a:r>
              <a:rPr lang="en-CA" sz="1800" i="1" dirty="0"/>
              <a:t> </a:t>
            </a:r>
            <a:r>
              <a:rPr lang="en-CA" sz="1800" i="1" u="sng" dirty="0"/>
              <a:t>and</a:t>
            </a:r>
            <a:r>
              <a:rPr lang="en-CA" sz="1800" i="1" dirty="0"/>
              <a:t> consent, or</a:t>
            </a:r>
          </a:p>
          <a:p>
            <a:pPr marL="0" indent="0">
              <a:buNone/>
            </a:pPr>
            <a:r>
              <a:rPr lang="en-CA" sz="1800" i="1" dirty="0"/>
              <a:t>            	(iv)    for whose direct benefit,</a:t>
            </a:r>
          </a:p>
          <a:p>
            <a:pPr marL="0" indent="0">
              <a:buNone/>
            </a:pPr>
            <a:r>
              <a:rPr lang="en-CA" sz="1800" i="1" dirty="0"/>
              <a:t>work is done on or material is furnished for an improvement to the land and includes all persons claiming under the owner whose rights are acquired after the commencement of the work or the furnishing of the material;</a:t>
            </a:r>
          </a:p>
          <a:p>
            <a:endParaRPr lang="en-CA" dirty="0"/>
          </a:p>
        </p:txBody>
      </p:sp>
    </p:spTree>
    <p:extLst>
      <p:ext uri="{BB962C8B-B14F-4D97-AF65-F5344CB8AC3E}">
        <p14:creationId xmlns:p14="http://schemas.microsoft.com/office/powerpoint/2010/main" val="1123297051"/>
      </p:ext>
    </p:extLst>
  </p:cSld>
  <p:clrMapOvr>
    <a:masterClrMapping/>
  </p:clrMapOvr>
  <mc:AlternateContent xmlns:mc="http://schemas.openxmlformats.org/markup-compatibility/2006">
    <mc:Choice xmlns:p14="http://schemas.microsoft.com/office/powerpoint/2010/main" Requires="p14">
      <p:transition spd="slow" p14:dur="125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p:txBody>
          <a:bodyPr/>
          <a:lstStyle/>
          <a:p>
            <a:pPr marL="0" lvl="0" indent="0">
              <a:buNone/>
            </a:pPr>
            <a:r>
              <a:rPr lang="en-CA" b="1" dirty="0"/>
              <a:t>Owners</a:t>
            </a:r>
          </a:p>
          <a:p>
            <a:pPr lvl="0"/>
            <a:r>
              <a:rPr lang="en-CA" dirty="0"/>
              <a:t> Mere knowledge that work is being done is not sufficient to make an owner an “Owner” under the Act.</a:t>
            </a:r>
          </a:p>
          <a:p>
            <a:endParaRPr lang="en-CA" dirty="0"/>
          </a:p>
        </p:txBody>
      </p:sp>
    </p:spTree>
    <p:extLst>
      <p:ext uri="{BB962C8B-B14F-4D97-AF65-F5344CB8AC3E}">
        <p14:creationId xmlns:p14="http://schemas.microsoft.com/office/powerpoint/2010/main" val="214242143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a:xfrm>
            <a:off x="982132" y="1412776"/>
            <a:ext cx="7704667" cy="4713387"/>
          </a:xfrm>
        </p:spPr>
        <p:txBody>
          <a:bodyPr>
            <a:normAutofit lnSpcReduction="10000"/>
          </a:bodyPr>
          <a:lstStyle/>
          <a:p>
            <a:pPr marL="0" indent="0">
              <a:buNone/>
            </a:pPr>
            <a:r>
              <a:rPr lang="en-CA" b="1" dirty="0"/>
              <a:t>Contractors</a:t>
            </a:r>
          </a:p>
          <a:p>
            <a:pPr marL="0" indent="0">
              <a:buNone/>
            </a:pPr>
            <a:r>
              <a:rPr lang="en-CA" sz="2000" b="1" i="1" dirty="0"/>
              <a:t>1(b)    </a:t>
            </a:r>
            <a:r>
              <a:rPr lang="en-CA" sz="2000" i="1" dirty="0"/>
              <a:t>“contractor” means a person contracting with or employed directly by an owner or the owner’s agent to do work on or to furnish materials for an improvement, but does not include a labourer</a:t>
            </a:r>
            <a:endParaRPr lang="en-CA" sz="2000" dirty="0"/>
          </a:p>
          <a:p>
            <a:pPr marL="0" indent="0">
              <a:buNone/>
            </a:pPr>
            <a:endParaRPr lang="en-CA" dirty="0"/>
          </a:p>
          <a:p>
            <a:pPr lvl="0"/>
            <a:r>
              <a:rPr lang="en-CA" sz="2800" dirty="0"/>
              <a:t>There can be multiple contractors on a project</a:t>
            </a:r>
          </a:p>
          <a:p>
            <a:pPr lvl="0"/>
            <a:endParaRPr lang="en-CA" sz="2800" dirty="0"/>
          </a:p>
          <a:p>
            <a:pPr lvl="0"/>
            <a:r>
              <a:rPr lang="en-CA" sz="2800" dirty="0"/>
              <a:t>Often refers to large general contractors, but trade contractors would also be the “Contractor” in cases where the owner serves as GC</a:t>
            </a:r>
          </a:p>
          <a:p>
            <a:endParaRPr lang="en-CA" dirty="0"/>
          </a:p>
        </p:txBody>
      </p:sp>
    </p:spTree>
    <p:extLst>
      <p:ext uri="{BB962C8B-B14F-4D97-AF65-F5344CB8AC3E}">
        <p14:creationId xmlns:p14="http://schemas.microsoft.com/office/powerpoint/2010/main" val="25411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Who Is Affected?</a:t>
            </a:r>
            <a:br>
              <a:rPr lang="en-CA" b="1" dirty="0"/>
            </a:br>
            <a:endParaRPr lang="en-CA" dirty="0"/>
          </a:p>
        </p:txBody>
      </p:sp>
      <p:sp>
        <p:nvSpPr>
          <p:cNvPr id="3" name="Content Placeholder 2"/>
          <p:cNvSpPr>
            <a:spLocks noGrp="1"/>
          </p:cNvSpPr>
          <p:nvPr>
            <p:ph idx="1"/>
          </p:nvPr>
        </p:nvSpPr>
        <p:spPr>
          <a:xfrm>
            <a:off x="1187624" y="2204864"/>
            <a:ext cx="7704667" cy="3332816"/>
          </a:xfrm>
        </p:spPr>
        <p:txBody>
          <a:bodyPr>
            <a:normAutofit fontScale="92500" lnSpcReduction="10000"/>
          </a:bodyPr>
          <a:lstStyle/>
          <a:p>
            <a:pPr marL="0" indent="0">
              <a:buNone/>
            </a:pPr>
            <a:r>
              <a:rPr lang="en-CA" b="1" dirty="0"/>
              <a:t>Subcontractors</a:t>
            </a:r>
          </a:p>
          <a:p>
            <a:pPr marL="0" indent="0">
              <a:buNone/>
            </a:pPr>
            <a:r>
              <a:rPr lang="en-CA" sz="2400" i="1" dirty="0"/>
              <a:t>1(n)    “subcontractor” means a person other than</a:t>
            </a:r>
            <a:endParaRPr lang="en-CA" sz="2400" dirty="0"/>
          </a:p>
          <a:p>
            <a:pPr marL="0" indent="0">
              <a:buNone/>
            </a:pPr>
            <a:r>
              <a:rPr lang="en-CA" sz="2400" i="1" dirty="0"/>
              <a:t>     	(</a:t>
            </a:r>
            <a:r>
              <a:rPr lang="en-CA" sz="2400" i="1" dirty="0" err="1"/>
              <a:t>i</a:t>
            </a:r>
            <a:r>
              <a:rPr lang="en-CA" sz="2400" i="1" dirty="0"/>
              <a:t>)    a labourer,</a:t>
            </a:r>
            <a:endParaRPr lang="en-CA" sz="2400" dirty="0"/>
          </a:p>
          <a:p>
            <a:pPr marL="0" indent="0">
              <a:buNone/>
            </a:pPr>
            <a:r>
              <a:rPr lang="en-CA" sz="2400" i="1" dirty="0"/>
              <a:t>           	(ii)    a person engaged only in furnishing materials, or</a:t>
            </a:r>
            <a:endParaRPr lang="en-CA" sz="2400" dirty="0"/>
          </a:p>
          <a:p>
            <a:pPr marL="0" indent="0">
              <a:buNone/>
            </a:pPr>
            <a:r>
              <a:rPr lang="en-CA" sz="2400" i="1" dirty="0"/>
              <a:t>           	(iii)    a person engaged only in the performance of 	services,</a:t>
            </a:r>
            <a:endParaRPr lang="en-CA" sz="2400" dirty="0"/>
          </a:p>
          <a:p>
            <a:pPr marL="0" indent="0">
              <a:buNone/>
            </a:pPr>
            <a:r>
              <a:rPr lang="en-CA" sz="2400" i="1" dirty="0"/>
              <a:t>who is not a contractor but is contracted with or employed under a contract</a:t>
            </a:r>
            <a:endParaRPr lang="en-CA" sz="2400" dirty="0"/>
          </a:p>
          <a:p>
            <a:pPr marL="0" indent="0">
              <a:buNone/>
            </a:pPr>
            <a:endParaRPr lang="en-CA" dirty="0"/>
          </a:p>
        </p:txBody>
      </p:sp>
    </p:spTree>
    <p:extLst>
      <p:ext uri="{BB962C8B-B14F-4D97-AF65-F5344CB8AC3E}">
        <p14:creationId xmlns:p14="http://schemas.microsoft.com/office/powerpoint/2010/main" val="237864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4601</TotalTime>
  <Words>2292</Words>
  <Application>Microsoft Office PowerPoint</Application>
  <PresentationFormat>On-screen Show (4:3)</PresentationFormat>
  <Paragraphs>353</Paragraphs>
  <Slides>53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Corbel</vt:lpstr>
      <vt:lpstr>Parallax</vt:lpstr>
      <vt:lpstr>The Alberta Builders’ Lien Act An overview and update</vt:lpstr>
      <vt:lpstr>DISCLAIMER</vt:lpstr>
      <vt:lpstr>What is a lien?</vt:lpstr>
      <vt:lpstr>What is a lien?</vt:lpstr>
      <vt:lpstr>Why do liens exist?</vt:lpstr>
      <vt:lpstr>Who Is Affected? </vt:lpstr>
      <vt:lpstr>Who Is Affected? </vt:lpstr>
      <vt:lpstr>Who Is Affected? </vt:lpstr>
      <vt:lpstr>Who Is Affected? </vt:lpstr>
      <vt:lpstr>Who Is Affected? </vt:lpstr>
      <vt:lpstr>Who Is Affected? </vt:lpstr>
      <vt:lpstr>Who Is Affected? </vt:lpstr>
      <vt:lpstr>Who Is Affected? </vt:lpstr>
      <vt:lpstr>When Does a Lien Arise?</vt:lpstr>
      <vt:lpstr>What is Lienable Work?</vt:lpstr>
      <vt:lpstr>What is Lienable Work?</vt:lpstr>
      <vt:lpstr>What Isn’t Lienable Work?</vt:lpstr>
      <vt:lpstr>What Isn’t Lienable Work?</vt:lpstr>
      <vt:lpstr>When Does a Lien Expire?</vt:lpstr>
      <vt:lpstr>When Does a Lien Expire?</vt:lpstr>
      <vt:lpstr>When Does a Lien Expire?</vt:lpstr>
      <vt:lpstr>When Does a Lien Expire?</vt:lpstr>
      <vt:lpstr>Lienable Interests</vt:lpstr>
      <vt:lpstr>Lienable Interests</vt:lpstr>
      <vt:lpstr>Procedural Overview</vt:lpstr>
      <vt:lpstr>Procedural Overview</vt:lpstr>
      <vt:lpstr>Procedural Overview</vt:lpstr>
      <vt:lpstr>Procedural Overview</vt:lpstr>
      <vt:lpstr>Procedural Overview</vt:lpstr>
      <vt:lpstr>Procedural Overview</vt:lpstr>
      <vt:lpstr>Procedural Overview</vt:lpstr>
      <vt:lpstr>Procedural Overview</vt:lpstr>
      <vt:lpstr>Procedural Overview</vt:lpstr>
      <vt:lpstr>Procedural Overview</vt:lpstr>
      <vt:lpstr>Enforcement of Liens</vt:lpstr>
      <vt:lpstr>Enforcement of Liens</vt:lpstr>
      <vt:lpstr>Enforcement of Liens</vt:lpstr>
      <vt:lpstr>Enforcement of Liens</vt:lpstr>
      <vt:lpstr>Enforcement of Liens</vt:lpstr>
      <vt:lpstr>Certificates of Substantial Performance</vt:lpstr>
      <vt:lpstr>Certificates of Substantial Performance</vt:lpstr>
      <vt:lpstr>Certificates of Substantial Performance</vt:lpstr>
      <vt:lpstr>When Does a Lien Expire?</vt:lpstr>
      <vt:lpstr>Miscellaneous</vt:lpstr>
      <vt:lpstr>Miscellaneous</vt:lpstr>
      <vt:lpstr>Miscellaneous</vt:lpstr>
      <vt:lpstr>Miscellaneous</vt:lpstr>
      <vt:lpstr>Miscellaneous</vt:lpstr>
      <vt:lpstr>Miscellaneous</vt:lpstr>
      <vt:lpstr>Miscellaneous</vt:lpstr>
      <vt:lpstr>Miscellaneous</vt:lpstr>
      <vt:lpstr>Miscellaneous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Alberta Builders’ Lien Act (and Other Payment Issues)</dc:title>
  <dc:creator>Grant Watson</dc:creator>
  <cp:lastModifiedBy>Grant Watson</cp:lastModifiedBy>
  <cp:revision>87</cp:revision>
  <dcterms:created xsi:type="dcterms:W3CDTF">2015-09-26T18:05:26Z</dcterms:created>
  <dcterms:modified xsi:type="dcterms:W3CDTF">2017-10-12T01:43:52Z</dcterms:modified>
</cp:coreProperties>
</file>